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Montserrat" charset="1" panose="00000500000000000000"/>
      <p:regular r:id="rId35"/>
    </p:embeddedFont>
    <p:embeddedFont>
      <p:font typeface="Montserrat Italics" charset="1" panose="00000500000000000000"/>
      <p:regular r:id="rId36"/>
    </p:embeddedFont>
    <p:embeddedFont>
      <p:font typeface="Montserrat Bold" charset="1" panose="000008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 Id="rId5" Target="../media/image3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jpeg" Type="http://schemas.openxmlformats.org/officeDocument/2006/relationships/image"/><Relationship Id="rId4" Target="../media/image4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jpeg" Type="http://schemas.openxmlformats.org/officeDocument/2006/relationships/image"/><Relationship Id="rId4" Target="../media/image44.jpeg" Type="http://schemas.openxmlformats.org/officeDocument/2006/relationships/image"/><Relationship Id="rId5" Target="../media/image4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8.jpeg" Type="http://schemas.openxmlformats.org/officeDocument/2006/relationships/image"/><Relationship Id="rId4" Target="../media/image4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1.jpeg" Type="http://schemas.openxmlformats.org/officeDocument/2006/relationships/image"/><Relationship Id="rId4" Target="../media/image5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jpeg" Type="http://schemas.openxmlformats.org/officeDocument/2006/relationships/image"/><Relationship Id="rId4" Target="../media/image57.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 Id="rId3" Target="../media/image61.jpeg" Type="http://schemas.openxmlformats.org/officeDocument/2006/relationships/image"/><Relationship Id="rId4" Target="../media/image6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 Id="rId3" Target="../media/image64.jpeg" Type="http://schemas.openxmlformats.org/officeDocument/2006/relationships/image"/><Relationship Id="rId4" Target="../media/image65.jpeg" Type="http://schemas.openxmlformats.org/officeDocument/2006/relationships/image"/><Relationship Id="rId5" Target="../media/image66.jpeg" Type="http://schemas.openxmlformats.org/officeDocument/2006/relationships/image"/><Relationship Id="rId6" Target="../media/image67.jpeg" Type="http://schemas.openxmlformats.org/officeDocument/2006/relationships/image"/><Relationship Id="rId7" Target="../media/image6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 Id="rId3" Target="../media/image70.jpeg" Type="http://schemas.openxmlformats.org/officeDocument/2006/relationships/image"/><Relationship Id="rId4" Target="../media/image71.jpeg" Type="http://schemas.openxmlformats.org/officeDocument/2006/relationships/image"/><Relationship Id="rId5" Target="../media/image72.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26331" y="2311791"/>
            <a:ext cx="3458423" cy="1220620"/>
          </a:xfrm>
          <a:custGeom>
            <a:avLst/>
            <a:gdLst/>
            <a:ahLst/>
            <a:cxnLst/>
            <a:rect r="r" b="b" t="t" l="l"/>
            <a:pathLst>
              <a:path h="1220620" w="3458423">
                <a:moveTo>
                  <a:pt x="0" y="0"/>
                </a:moveTo>
                <a:lnTo>
                  <a:pt x="3458423" y="0"/>
                </a:lnTo>
                <a:lnTo>
                  <a:pt x="3458423" y="1220620"/>
                </a:lnTo>
                <a:lnTo>
                  <a:pt x="0" y="1220620"/>
                </a:lnTo>
                <a:lnTo>
                  <a:pt x="0" y="0"/>
                </a:lnTo>
                <a:close/>
              </a:path>
            </a:pathLst>
          </a:custGeom>
          <a:blipFill>
            <a:blip r:embed="rId2"/>
            <a:stretch>
              <a:fillRect l="0" t="0" r="0" b="0"/>
            </a:stretch>
          </a:blipFill>
        </p:spPr>
      </p:sp>
      <p:sp>
        <p:nvSpPr>
          <p:cNvPr name="TextBox 3" id="3"/>
          <p:cNvSpPr txBox="true"/>
          <p:nvPr/>
        </p:nvSpPr>
        <p:spPr>
          <a:xfrm rot="0">
            <a:off x="4785657" y="1317131"/>
            <a:ext cx="11959836" cy="403860"/>
          </a:xfrm>
          <a:prstGeom prst="rect">
            <a:avLst/>
          </a:prstGeom>
        </p:spPr>
        <p:txBody>
          <a:bodyPr anchor="t" rtlCol="false" tIns="0" lIns="0" bIns="0" rIns="0">
            <a:spAutoFit/>
          </a:bodyPr>
          <a:lstStyle/>
          <a:p>
            <a:pPr algn="l">
              <a:lnSpc>
                <a:spcPts val="3120"/>
              </a:lnSpc>
            </a:pPr>
            <a:r>
              <a:rPr lang="en-US" sz="3000">
                <a:solidFill>
                  <a:srgbClr val="404040"/>
                </a:solidFill>
                <a:latin typeface="Montserrat"/>
                <a:ea typeface="Montserrat"/>
                <a:cs typeface="Montserrat"/>
                <a:sym typeface="Montserrat"/>
              </a:rPr>
              <a:t>Architecture &amp; Furniture&amp; Advertising Look Book</a:t>
            </a:r>
          </a:p>
        </p:txBody>
      </p:sp>
      <p:sp>
        <p:nvSpPr>
          <p:cNvPr name="TextBox 4" id="4"/>
          <p:cNvSpPr txBox="true"/>
          <p:nvPr/>
        </p:nvSpPr>
        <p:spPr>
          <a:xfrm rot="0">
            <a:off x="11065731" y="9068642"/>
            <a:ext cx="6212619" cy="396240"/>
          </a:xfrm>
          <a:prstGeom prst="rect">
            <a:avLst/>
          </a:prstGeom>
        </p:spPr>
        <p:txBody>
          <a:bodyPr anchor="t" rtlCol="false" tIns="0" lIns="0" bIns="0" rIns="0">
            <a:spAutoFit/>
          </a:bodyPr>
          <a:lstStyle/>
          <a:p>
            <a:pPr algn="r">
              <a:lnSpc>
                <a:spcPts val="3359"/>
              </a:lnSpc>
            </a:pPr>
            <a:r>
              <a:rPr lang="en-US" sz="2400" i="true">
                <a:solidFill>
                  <a:srgbClr val="211A10"/>
                </a:solidFill>
                <a:latin typeface="Montserrat Italics"/>
                <a:ea typeface="Montserrat Italics"/>
                <a:cs typeface="Montserrat Italics"/>
                <a:sym typeface="Montserrat Italics"/>
              </a:rPr>
              <a:t>good works for good brands...</a:t>
            </a:r>
          </a:p>
        </p:txBody>
      </p:sp>
      <p:sp>
        <p:nvSpPr>
          <p:cNvPr name="AutoShape 5" id="5"/>
          <p:cNvSpPr/>
          <p:nvPr/>
        </p:nvSpPr>
        <p:spPr>
          <a:xfrm flipV="true">
            <a:off x="12190901" y="1930658"/>
            <a:ext cx="0" cy="7534225"/>
          </a:xfrm>
          <a:prstGeom prst="line">
            <a:avLst/>
          </a:prstGeom>
          <a:ln cap="flat" w="9525">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1506558" y="1810224"/>
            <a:ext cx="4235323" cy="6356958"/>
          </a:xfrm>
          <a:custGeom>
            <a:avLst/>
            <a:gdLst/>
            <a:ahLst/>
            <a:cxnLst/>
            <a:rect r="r" b="b" t="t" l="l"/>
            <a:pathLst>
              <a:path h="6356958" w="4235323">
                <a:moveTo>
                  <a:pt x="0" y="0"/>
                </a:moveTo>
                <a:lnTo>
                  <a:pt x="4235324" y="0"/>
                </a:lnTo>
                <a:lnTo>
                  <a:pt x="4235324" y="6356958"/>
                </a:lnTo>
                <a:lnTo>
                  <a:pt x="0" y="6356958"/>
                </a:lnTo>
                <a:lnTo>
                  <a:pt x="0" y="0"/>
                </a:lnTo>
                <a:close/>
              </a:path>
            </a:pathLst>
          </a:custGeom>
          <a:blipFill>
            <a:blip r:embed="rId2"/>
            <a:stretch>
              <a:fillRect l="0" t="0" r="0" b="0"/>
            </a:stretch>
          </a:blipFill>
        </p:spPr>
      </p:sp>
      <p:sp>
        <p:nvSpPr>
          <p:cNvPr name="Freeform 8" id="8"/>
          <p:cNvSpPr/>
          <p:nvPr/>
        </p:nvSpPr>
        <p:spPr>
          <a:xfrm flipH="false" flipV="false" rot="0">
            <a:off x="7023008" y="1810224"/>
            <a:ext cx="4235323" cy="6356958"/>
          </a:xfrm>
          <a:custGeom>
            <a:avLst/>
            <a:gdLst/>
            <a:ahLst/>
            <a:cxnLst/>
            <a:rect r="r" b="b" t="t" l="l"/>
            <a:pathLst>
              <a:path h="6356958" w="4235323">
                <a:moveTo>
                  <a:pt x="0" y="0"/>
                </a:moveTo>
                <a:lnTo>
                  <a:pt x="4235323" y="0"/>
                </a:lnTo>
                <a:lnTo>
                  <a:pt x="4235323" y="6356958"/>
                </a:lnTo>
                <a:lnTo>
                  <a:pt x="0" y="6356958"/>
                </a:lnTo>
                <a:lnTo>
                  <a:pt x="0" y="0"/>
                </a:lnTo>
                <a:close/>
              </a:path>
            </a:pathLst>
          </a:custGeom>
          <a:blipFill>
            <a:blip r:embed="rId3"/>
            <a:stretch>
              <a:fillRect l="0" t="0" r="0" b="0"/>
            </a:stretch>
          </a:blipFill>
        </p:spPr>
      </p:sp>
      <p:sp>
        <p:nvSpPr>
          <p:cNvPr name="Freeform 9" id="9"/>
          <p:cNvSpPr/>
          <p:nvPr/>
        </p:nvSpPr>
        <p:spPr>
          <a:xfrm flipH="false" flipV="false" rot="0">
            <a:off x="12544206" y="1810224"/>
            <a:ext cx="4235323" cy="6356958"/>
          </a:xfrm>
          <a:custGeom>
            <a:avLst/>
            <a:gdLst/>
            <a:ahLst/>
            <a:cxnLst/>
            <a:rect r="r" b="b" t="t" l="l"/>
            <a:pathLst>
              <a:path h="6356958" w="4235323">
                <a:moveTo>
                  <a:pt x="0" y="0"/>
                </a:moveTo>
                <a:lnTo>
                  <a:pt x="4235324" y="0"/>
                </a:lnTo>
                <a:lnTo>
                  <a:pt x="4235324" y="6356958"/>
                </a:lnTo>
                <a:lnTo>
                  <a:pt x="0" y="6356958"/>
                </a:lnTo>
                <a:lnTo>
                  <a:pt x="0" y="0"/>
                </a:lnTo>
                <a:close/>
              </a:path>
            </a:pathLst>
          </a:custGeom>
          <a:blipFill>
            <a:blip r:embed="rId4"/>
            <a:stretch>
              <a:fillRect l="0" t="0" r="0" b="0"/>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2" id="12"/>
          <p:cNvSpPr txBox="true"/>
          <p:nvPr/>
        </p:nvSpPr>
        <p:spPr>
          <a:xfrm rot="0">
            <a:off x="8323357" y="161934"/>
            <a:ext cx="4421536" cy="727710"/>
          </a:xfrm>
          <a:prstGeom prst="rect">
            <a:avLst/>
          </a:prstGeom>
        </p:spPr>
        <p:txBody>
          <a:bodyPr anchor="t" rtlCol="false" tIns="0" lIns="0" bIns="0" rIns="0">
            <a:spAutoFit/>
          </a:bodyPr>
          <a:lstStyle/>
          <a:p>
            <a:pPr algn="l">
              <a:lnSpc>
                <a:spcPts val="2940"/>
              </a:lnSpc>
            </a:pPr>
            <a:r>
              <a:rPr lang="en-US" sz="2100">
                <a:solidFill>
                  <a:srgbClr val="000000"/>
                </a:solidFill>
                <a:latin typeface="Montserrat"/>
                <a:ea typeface="Montserrat"/>
                <a:cs typeface="Montserrat"/>
                <a:sym typeface="Montserrat"/>
              </a:rPr>
              <a:t>LOEWE</a:t>
            </a:r>
          </a:p>
          <a:p>
            <a:pPr algn="l">
              <a:lnSpc>
                <a:spcPts val="2940"/>
              </a:lnSpc>
              <a:spcBef>
                <a:spcPct val="0"/>
              </a:spcBef>
            </a:pPr>
            <a:r>
              <a:rPr lang="en-US" sz="2100">
                <a:solidFill>
                  <a:srgbClr val="000000"/>
                </a:solidFill>
                <a:latin typeface="Montserrat"/>
                <a:ea typeface="Montserrat"/>
                <a:cs typeface="Montserrat"/>
                <a:sym typeface="Montserrat"/>
              </a:rPr>
              <a:t>Galerist İstanbul/Türkiye</a:t>
            </a:r>
          </a:p>
        </p:txBody>
      </p:sp>
      <p:sp>
        <p:nvSpPr>
          <p:cNvPr name="TextBox 13" id="13"/>
          <p:cNvSpPr txBox="true"/>
          <p:nvPr/>
        </p:nvSpPr>
        <p:spPr>
          <a:xfrm rot="0">
            <a:off x="6157178"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4" id="14"/>
          <p:cNvSpPr txBox="true"/>
          <p:nvPr/>
        </p:nvSpPr>
        <p:spPr>
          <a:xfrm rot="0">
            <a:off x="3904429" y="8503920"/>
            <a:ext cx="11517418" cy="109918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The main theme of the event combined design, art, and culture. By highlighting the brand's elegant and innovative aspects, we aimed to bring together luxury and originality in every detail.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1753557" y="1922163"/>
            <a:ext cx="4235323" cy="6356958"/>
          </a:xfrm>
          <a:custGeom>
            <a:avLst/>
            <a:gdLst/>
            <a:ahLst/>
            <a:cxnLst/>
            <a:rect r="r" b="b" t="t" l="l"/>
            <a:pathLst>
              <a:path h="6356958" w="4235323">
                <a:moveTo>
                  <a:pt x="0" y="0"/>
                </a:moveTo>
                <a:lnTo>
                  <a:pt x="4235324" y="0"/>
                </a:lnTo>
                <a:lnTo>
                  <a:pt x="4235324" y="6356958"/>
                </a:lnTo>
                <a:lnTo>
                  <a:pt x="0" y="6356958"/>
                </a:lnTo>
                <a:lnTo>
                  <a:pt x="0" y="0"/>
                </a:lnTo>
                <a:close/>
              </a:path>
            </a:pathLst>
          </a:custGeom>
          <a:blipFill>
            <a:blip r:embed="rId2"/>
            <a:stretch>
              <a:fillRect l="0" t="0" r="0" b="0"/>
            </a:stretch>
          </a:blipFill>
        </p:spPr>
      </p:sp>
      <p:sp>
        <p:nvSpPr>
          <p:cNvPr name="Freeform 8" id="8"/>
          <p:cNvSpPr/>
          <p:nvPr/>
        </p:nvSpPr>
        <p:spPr>
          <a:xfrm flipH="false" flipV="false" rot="0">
            <a:off x="7023659" y="1922163"/>
            <a:ext cx="4235323" cy="6356958"/>
          </a:xfrm>
          <a:custGeom>
            <a:avLst/>
            <a:gdLst/>
            <a:ahLst/>
            <a:cxnLst/>
            <a:rect r="r" b="b" t="t" l="l"/>
            <a:pathLst>
              <a:path h="6356958" w="4235323">
                <a:moveTo>
                  <a:pt x="0" y="0"/>
                </a:moveTo>
                <a:lnTo>
                  <a:pt x="4235323" y="0"/>
                </a:lnTo>
                <a:lnTo>
                  <a:pt x="4235323" y="6356958"/>
                </a:lnTo>
                <a:lnTo>
                  <a:pt x="0" y="6356958"/>
                </a:lnTo>
                <a:lnTo>
                  <a:pt x="0" y="0"/>
                </a:lnTo>
                <a:close/>
              </a:path>
            </a:pathLst>
          </a:custGeom>
          <a:blipFill>
            <a:blip r:embed="rId3"/>
            <a:stretch>
              <a:fillRect l="0" t="0" r="0" b="0"/>
            </a:stretch>
          </a:blipFill>
        </p:spPr>
      </p:sp>
      <p:sp>
        <p:nvSpPr>
          <p:cNvPr name="Freeform 9" id="9"/>
          <p:cNvSpPr/>
          <p:nvPr/>
        </p:nvSpPr>
        <p:spPr>
          <a:xfrm flipH="false" flipV="false" rot="0">
            <a:off x="12297207" y="1922163"/>
            <a:ext cx="4235323" cy="6356958"/>
          </a:xfrm>
          <a:custGeom>
            <a:avLst/>
            <a:gdLst/>
            <a:ahLst/>
            <a:cxnLst/>
            <a:rect r="r" b="b" t="t" l="l"/>
            <a:pathLst>
              <a:path h="6356958" w="4235323">
                <a:moveTo>
                  <a:pt x="0" y="0"/>
                </a:moveTo>
                <a:lnTo>
                  <a:pt x="4235324" y="0"/>
                </a:lnTo>
                <a:lnTo>
                  <a:pt x="4235324" y="6356958"/>
                </a:lnTo>
                <a:lnTo>
                  <a:pt x="0" y="6356958"/>
                </a:lnTo>
                <a:lnTo>
                  <a:pt x="0" y="0"/>
                </a:lnTo>
                <a:close/>
              </a:path>
            </a:pathLst>
          </a:custGeom>
          <a:blipFill>
            <a:blip r:embed="rId4"/>
            <a:stretch>
              <a:fillRect l="0" t="0" r="0" b="0"/>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2" id="12"/>
          <p:cNvSpPr txBox="true"/>
          <p:nvPr/>
        </p:nvSpPr>
        <p:spPr>
          <a:xfrm rot="0">
            <a:off x="8323357" y="161934"/>
            <a:ext cx="4421536" cy="727710"/>
          </a:xfrm>
          <a:prstGeom prst="rect">
            <a:avLst/>
          </a:prstGeom>
        </p:spPr>
        <p:txBody>
          <a:bodyPr anchor="t" rtlCol="false" tIns="0" lIns="0" bIns="0" rIns="0">
            <a:spAutoFit/>
          </a:bodyPr>
          <a:lstStyle/>
          <a:p>
            <a:pPr algn="l">
              <a:lnSpc>
                <a:spcPts val="2940"/>
              </a:lnSpc>
            </a:pPr>
            <a:r>
              <a:rPr lang="en-US" sz="2100">
                <a:solidFill>
                  <a:srgbClr val="000000"/>
                </a:solidFill>
                <a:latin typeface="Montserrat"/>
                <a:ea typeface="Montserrat"/>
                <a:cs typeface="Montserrat"/>
                <a:sym typeface="Montserrat"/>
              </a:rPr>
              <a:t>LOEWE</a:t>
            </a:r>
          </a:p>
          <a:p>
            <a:pPr algn="l">
              <a:lnSpc>
                <a:spcPts val="2940"/>
              </a:lnSpc>
              <a:spcBef>
                <a:spcPct val="0"/>
              </a:spcBef>
            </a:pPr>
            <a:r>
              <a:rPr lang="en-US" sz="2100">
                <a:solidFill>
                  <a:srgbClr val="000000"/>
                </a:solidFill>
                <a:latin typeface="Montserrat"/>
                <a:ea typeface="Montserrat"/>
                <a:cs typeface="Montserrat"/>
                <a:sym typeface="Montserrat"/>
              </a:rPr>
              <a:t>Galerist İstanbul/Türkiye</a:t>
            </a:r>
          </a:p>
        </p:txBody>
      </p:sp>
      <p:sp>
        <p:nvSpPr>
          <p:cNvPr name="TextBox 13" id="13"/>
          <p:cNvSpPr txBox="true"/>
          <p:nvPr/>
        </p:nvSpPr>
        <p:spPr>
          <a:xfrm rot="0">
            <a:off x="6157178"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4" id="14"/>
          <p:cNvSpPr txBox="true"/>
          <p:nvPr/>
        </p:nvSpPr>
        <p:spPr>
          <a:xfrm rot="0">
            <a:off x="4098520" y="8902065"/>
            <a:ext cx="10085601" cy="356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Delicious Presentation: The  Catering Experience at the Event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7" id="7"/>
          <p:cNvSpPr txBox="true"/>
          <p:nvPr/>
        </p:nvSpPr>
        <p:spPr>
          <a:xfrm rot="0">
            <a:off x="8322401" y="131445"/>
            <a:ext cx="4421536"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ARMANI MARE LAUNCH</a:t>
            </a:r>
          </a:p>
          <a:p>
            <a:pPr algn="l">
              <a:lnSpc>
                <a:spcPts val="2940"/>
              </a:lnSpc>
              <a:spcBef>
                <a:spcPct val="0"/>
              </a:spcBef>
            </a:pPr>
            <a:r>
              <a:rPr lang="en-US" sz="2100">
                <a:solidFill>
                  <a:srgbClr val="000000"/>
                </a:solidFill>
                <a:latin typeface="Montserrat"/>
                <a:ea typeface="Montserrat"/>
                <a:cs typeface="Montserrat"/>
                <a:sym typeface="Montserrat"/>
              </a:rPr>
              <a:t>Lucca Beach /Bodrum/Türkiye</a:t>
            </a:r>
          </a:p>
        </p:txBody>
      </p:sp>
      <p:sp>
        <p:nvSpPr>
          <p:cNvPr name="TextBox 8" id="8"/>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AutoShape 9" id="9"/>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TextBox 10" id="10"/>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grpSp>
        <p:nvGrpSpPr>
          <p:cNvPr name="Group 11" id="11"/>
          <p:cNvGrpSpPr/>
          <p:nvPr/>
        </p:nvGrpSpPr>
        <p:grpSpPr>
          <a:xfrm rot="0">
            <a:off x="2876818" y="1230746"/>
            <a:ext cx="12534363" cy="8506241"/>
            <a:chOff x="0" y="0"/>
            <a:chExt cx="16712484" cy="11341654"/>
          </a:xfrm>
        </p:grpSpPr>
        <p:pic>
          <p:nvPicPr>
            <p:cNvPr name="Picture 12" id="12"/>
            <p:cNvPicPr>
              <a:picLocks noChangeAspect="true"/>
            </p:cNvPicPr>
            <p:nvPr/>
          </p:nvPicPr>
          <p:blipFill>
            <a:blip r:embed="rId2"/>
            <a:srcRect l="912" t="0" r="912" b="0"/>
            <a:stretch>
              <a:fillRect/>
            </a:stretch>
          </p:blipFill>
          <p:spPr>
            <a:xfrm flipH="false" flipV="false">
              <a:off x="0" y="0"/>
              <a:ext cx="16712484" cy="11341654"/>
            </a:xfrm>
            <a:prstGeom prst="rect">
              <a:avLst/>
            </a:prstGeom>
          </p:spPr>
        </p:pic>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241570" y="1810224"/>
            <a:ext cx="4441591" cy="6666552"/>
          </a:xfrm>
          <a:custGeom>
            <a:avLst/>
            <a:gdLst/>
            <a:ahLst/>
            <a:cxnLst/>
            <a:rect r="r" b="b" t="t" l="l"/>
            <a:pathLst>
              <a:path h="6666552" w="4441591">
                <a:moveTo>
                  <a:pt x="0" y="0"/>
                </a:moveTo>
                <a:lnTo>
                  <a:pt x="4441590" y="0"/>
                </a:lnTo>
                <a:lnTo>
                  <a:pt x="4441590" y="6666552"/>
                </a:lnTo>
                <a:lnTo>
                  <a:pt x="0" y="6666552"/>
                </a:lnTo>
                <a:lnTo>
                  <a:pt x="0" y="0"/>
                </a:lnTo>
                <a:close/>
              </a:path>
            </a:pathLst>
          </a:custGeom>
          <a:blipFill>
            <a:blip r:embed="rId2"/>
            <a:stretch>
              <a:fillRect l="0" t="0" r="0" b="0"/>
            </a:stretch>
          </a:blipFill>
        </p:spPr>
      </p:sp>
      <p:sp>
        <p:nvSpPr>
          <p:cNvPr name="Freeform 8" id="8"/>
          <p:cNvSpPr/>
          <p:nvPr/>
        </p:nvSpPr>
        <p:spPr>
          <a:xfrm flipH="false" flipV="false" rot="0">
            <a:off x="4874393" y="1810224"/>
            <a:ext cx="8743570" cy="5825403"/>
          </a:xfrm>
          <a:custGeom>
            <a:avLst/>
            <a:gdLst/>
            <a:ahLst/>
            <a:cxnLst/>
            <a:rect r="r" b="b" t="t" l="l"/>
            <a:pathLst>
              <a:path h="5825403" w="8743570">
                <a:moveTo>
                  <a:pt x="0" y="0"/>
                </a:moveTo>
                <a:lnTo>
                  <a:pt x="8743569" y="0"/>
                </a:lnTo>
                <a:lnTo>
                  <a:pt x="8743569" y="5825403"/>
                </a:lnTo>
                <a:lnTo>
                  <a:pt x="0" y="5825403"/>
                </a:lnTo>
                <a:lnTo>
                  <a:pt x="0" y="0"/>
                </a:lnTo>
                <a:close/>
              </a:path>
            </a:pathLst>
          </a:custGeom>
          <a:blipFill>
            <a:blip r:embed="rId3"/>
            <a:stretch>
              <a:fillRect l="0" t="0" r="0" b="0"/>
            </a:stretch>
          </a:blipFill>
        </p:spPr>
      </p:sp>
      <p:sp>
        <p:nvSpPr>
          <p:cNvPr name="Freeform 9" id="9"/>
          <p:cNvSpPr/>
          <p:nvPr/>
        </p:nvSpPr>
        <p:spPr>
          <a:xfrm flipH="false" flipV="false" rot="0">
            <a:off x="13809195" y="1810224"/>
            <a:ext cx="4235323" cy="6356958"/>
          </a:xfrm>
          <a:custGeom>
            <a:avLst/>
            <a:gdLst/>
            <a:ahLst/>
            <a:cxnLst/>
            <a:rect r="r" b="b" t="t" l="l"/>
            <a:pathLst>
              <a:path h="6356958" w="4235323">
                <a:moveTo>
                  <a:pt x="0" y="0"/>
                </a:moveTo>
                <a:lnTo>
                  <a:pt x="4235323" y="0"/>
                </a:lnTo>
                <a:lnTo>
                  <a:pt x="4235323" y="6356958"/>
                </a:lnTo>
                <a:lnTo>
                  <a:pt x="0" y="6356958"/>
                </a:lnTo>
                <a:lnTo>
                  <a:pt x="0" y="0"/>
                </a:lnTo>
                <a:close/>
              </a:path>
            </a:pathLst>
          </a:custGeom>
          <a:blipFill>
            <a:blip r:embed="rId4"/>
            <a:stretch>
              <a:fillRect l="0" t="0" r="0" b="0"/>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2" id="12"/>
          <p:cNvSpPr txBox="true"/>
          <p:nvPr/>
        </p:nvSpPr>
        <p:spPr>
          <a:xfrm rot="0">
            <a:off x="8323357" y="161934"/>
            <a:ext cx="4421536"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ARMANI MARE LAUNCH</a:t>
            </a:r>
          </a:p>
          <a:p>
            <a:pPr algn="l">
              <a:lnSpc>
                <a:spcPts val="2940"/>
              </a:lnSpc>
              <a:spcBef>
                <a:spcPct val="0"/>
              </a:spcBef>
            </a:pPr>
            <a:r>
              <a:rPr lang="en-US" sz="2100">
                <a:solidFill>
                  <a:srgbClr val="000000"/>
                </a:solidFill>
                <a:latin typeface="Montserrat"/>
                <a:ea typeface="Montserrat"/>
                <a:cs typeface="Montserrat"/>
                <a:sym typeface="Montserrat"/>
              </a:rPr>
              <a:t>Lucca Beach /Bodrum/Türkiye</a:t>
            </a:r>
          </a:p>
        </p:txBody>
      </p:sp>
      <p:sp>
        <p:nvSpPr>
          <p:cNvPr name="TextBox 13" id="13"/>
          <p:cNvSpPr txBox="true"/>
          <p:nvPr/>
        </p:nvSpPr>
        <p:spPr>
          <a:xfrm rot="0">
            <a:off x="6157178"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4" id="14"/>
          <p:cNvSpPr txBox="true"/>
          <p:nvPr/>
        </p:nvSpPr>
        <p:spPr>
          <a:xfrm rot="0">
            <a:off x="5665055" y="8129082"/>
            <a:ext cx="7162245" cy="14706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The main theme drew inspiration from the global success of Armani Mare in places like Saint Tropez and Porto Cervo, blending Mediterranean elegance with the brand's visibility in harmony with nature.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474641" y="1938497"/>
            <a:ext cx="3540509" cy="5860154"/>
          </a:xfrm>
          <a:custGeom>
            <a:avLst/>
            <a:gdLst/>
            <a:ahLst/>
            <a:cxnLst/>
            <a:rect r="r" b="b" t="t" l="l"/>
            <a:pathLst>
              <a:path h="5860154" w="3540509">
                <a:moveTo>
                  <a:pt x="0" y="0"/>
                </a:moveTo>
                <a:lnTo>
                  <a:pt x="3540510" y="0"/>
                </a:lnTo>
                <a:lnTo>
                  <a:pt x="3540510" y="5860153"/>
                </a:lnTo>
                <a:lnTo>
                  <a:pt x="0" y="5860153"/>
                </a:lnTo>
                <a:lnTo>
                  <a:pt x="0" y="0"/>
                </a:lnTo>
                <a:close/>
              </a:path>
            </a:pathLst>
          </a:custGeom>
          <a:blipFill>
            <a:blip r:embed="rId2"/>
            <a:stretch>
              <a:fillRect l="0" t="0" r="0" b="0"/>
            </a:stretch>
          </a:blipFill>
        </p:spPr>
      </p:sp>
      <p:sp>
        <p:nvSpPr>
          <p:cNvPr name="Freeform 8" id="8"/>
          <p:cNvSpPr/>
          <p:nvPr/>
        </p:nvSpPr>
        <p:spPr>
          <a:xfrm flipH="false" flipV="false" rot="0">
            <a:off x="13667541" y="1938497"/>
            <a:ext cx="4143905" cy="5911007"/>
          </a:xfrm>
          <a:custGeom>
            <a:avLst/>
            <a:gdLst/>
            <a:ahLst/>
            <a:cxnLst/>
            <a:rect r="r" b="b" t="t" l="l"/>
            <a:pathLst>
              <a:path h="5911007" w="4143905">
                <a:moveTo>
                  <a:pt x="0" y="0"/>
                </a:moveTo>
                <a:lnTo>
                  <a:pt x="4143906" y="0"/>
                </a:lnTo>
                <a:lnTo>
                  <a:pt x="4143906" y="5911007"/>
                </a:lnTo>
                <a:lnTo>
                  <a:pt x="0" y="5911007"/>
                </a:lnTo>
                <a:lnTo>
                  <a:pt x="0" y="0"/>
                </a:lnTo>
                <a:close/>
              </a:path>
            </a:pathLst>
          </a:custGeom>
          <a:blipFill>
            <a:blip r:embed="rId3"/>
            <a:stretch>
              <a:fillRect l="0" t="0" r="0" b="0"/>
            </a:stretch>
          </a:blipFill>
        </p:spPr>
      </p:sp>
      <p:sp>
        <p:nvSpPr>
          <p:cNvPr name="Freeform 9" id="9"/>
          <p:cNvSpPr/>
          <p:nvPr/>
        </p:nvSpPr>
        <p:spPr>
          <a:xfrm flipH="false" flipV="false" rot="0">
            <a:off x="4439035" y="1938497"/>
            <a:ext cx="3789592" cy="5860154"/>
          </a:xfrm>
          <a:custGeom>
            <a:avLst/>
            <a:gdLst/>
            <a:ahLst/>
            <a:cxnLst/>
            <a:rect r="r" b="b" t="t" l="l"/>
            <a:pathLst>
              <a:path h="5860154" w="3789592">
                <a:moveTo>
                  <a:pt x="0" y="0"/>
                </a:moveTo>
                <a:lnTo>
                  <a:pt x="3789592" y="0"/>
                </a:lnTo>
                <a:lnTo>
                  <a:pt x="3789592" y="5860153"/>
                </a:lnTo>
                <a:lnTo>
                  <a:pt x="0" y="5860153"/>
                </a:lnTo>
                <a:lnTo>
                  <a:pt x="0" y="0"/>
                </a:lnTo>
                <a:close/>
              </a:path>
            </a:pathLst>
          </a:custGeom>
          <a:blipFill>
            <a:blip r:embed="rId4"/>
            <a:stretch>
              <a:fillRect l="0" t="0" r="0" b="-2345"/>
            </a:stretch>
          </a:blipFill>
        </p:spPr>
      </p:sp>
      <p:sp>
        <p:nvSpPr>
          <p:cNvPr name="Freeform 10" id="10"/>
          <p:cNvSpPr/>
          <p:nvPr/>
        </p:nvSpPr>
        <p:spPr>
          <a:xfrm flipH="false" flipV="false" rot="0">
            <a:off x="8696963" y="1938497"/>
            <a:ext cx="4681909" cy="5919621"/>
          </a:xfrm>
          <a:custGeom>
            <a:avLst/>
            <a:gdLst/>
            <a:ahLst/>
            <a:cxnLst/>
            <a:rect r="r" b="b" t="t" l="l"/>
            <a:pathLst>
              <a:path h="5919621" w="4681909">
                <a:moveTo>
                  <a:pt x="0" y="0"/>
                </a:moveTo>
                <a:lnTo>
                  <a:pt x="4681909" y="0"/>
                </a:lnTo>
                <a:lnTo>
                  <a:pt x="4681909" y="5919621"/>
                </a:lnTo>
                <a:lnTo>
                  <a:pt x="0" y="5919621"/>
                </a:lnTo>
                <a:lnTo>
                  <a:pt x="0" y="0"/>
                </a:lnTo>
                <a:close/>
              </a:path>
            </a:pathLst>
          </a:custGeom>
          <a:blipFill>
            <a:blip r:embed="rId5"/>
            <a:stretch>
              <a:fillRect l="0" t="-8248" r="-305" b="0"/>
            </a:stretch>
          </a:blipFill>
        </p:spPr>
      </p:sp>
      <p:sp>
        <p:nvSpPr>
          <p:cNvPr name="TextBox 11" id="11"/>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2" id="12"/>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3" id="13"/>
          <p:cNvSpPr txBox="true"/>
          <p:nvPr/>
        </p:nvSpPr>
        <p:spPr>
          <a:xfrm rot="0">
            <a:off x="8323357" y="161934"/>
            <a:ext cx="4421536"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ARMANI MARE LAUNCH</a:t>
            </a:r>
          </a:p>
          <a:p>
            <a:pPr algn="l">
              <a:lnSpc>
                <a:spcPts val="2940"/>
              </a:lnSpc>
              <a:spcBef>
                <a:spcPct val="0"/>
              </a:spcBef>
            </a:pPr>
            <a:r>
              <a:rPr lang="en-US" sz="2100">
                <a:solidFill>
                  <a:srgbClr val="000000"/>
                </a:solidFill>
                <a:latin typeface="Montserrat"/>
                <a:ea typeface="Montserrat"/>
                <a:cs typeface="Montserrat"/>
                <a:sym typeface="Montserrat"/>
              </a:rPr>
              <a:t>Lucca Beach /Bodrum/Türkiye</a:t>
            </a:r>
          </a:p>
        </p:txBody>
      </p:sp>
      <p:sp>
        <p:nvSpPr>
          <p:cNvPr name="TextBox 14" id="14"/>
          <p:cNvSpPr txBox="true"/>
          <p:nvPr/>
        </p:nvSpPr>
        <p:spPr>
          <a:xfrm rot="0">
            <a:off x="6157178"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1892468" y="1537379"/>
            <a:ext cx="14363319" cy="8397153"/>
          </a:xfrm>
          <a:custGeom>
            <a:avLst/>
            <a:gdLst/>
            <a:ahLst/>
            <a:cxnLst/>
            <a:rect r="r" b="b" t="t" l="l"/>
            <a:pathLst>
              <a:path h="8397153" w="14363319">
                <a:moveTo>
                  <a:pt x="0" y="0"/>
                </a:moveTo>
                <a:lnTo>
                  <a:pt x="14363319" y="0"/>
                </a:lnTo>
                <a:lnTo>
                  <a:pt x="14363319" y="8397153"/>
                </a:lnTo>
                <a:lnTo>
                  <a:pt x="0" y="8397153"/>
                </a:lnTo>
                <a:lnTo>
                  <a:pt x="0" y="0"/>
                </a:lnTo>
                <a:close/>
              </a:path>
            </a:pathLst>
          </a:custGeom>
          <a:blipFill>
            <a:blip r:embed="rId2"/>
            <a:stretch>
              <a:fillRect l="0" t="0" r="0" b="-13961"/>
            </a:stretch>
          </a:blipFill>
        </p:spPr>
      </p:sp>
      <p:sp>
        <p:nvSpPr>
          <p:cNvPr name="TextBox 8" id="8"/>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9" id="9"/>
          <p:cNvSpPr txBox="true"/>
          <p:nvPr/>
        </p:nvSpPr>
        <p:spPr>
          <a:xfrm rot="0">
            <a:off x="8322401" y="131445"/>
            <a:ext cx="7505082"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LANCOME IDOLE LAUNCH</a:t>
            </a:r>
          </a:p>
          <a:p>
            <a:pPr algn="l">
              <a:lnSpc>
                <a:spcPts val="2940"/>
              </a:lnSpc>
              <a:spcBef>
                <a:spcPct val="0"/>
              </a:spcBef>
            </a:pPr>
            <a:r>
              <a:rPr lang="en-US" sz="2100">
                <a:solidFill>
                  <a:srgbClr val="000000"/>
                </a:solidFill>
                <a:latin typeface="Montserrat"/>
                <a:ea typeface="Montserrat"/>
                <a:cs typeface="Montserrat"/>
                <a:sym typeface="Montserrat"/>
              </a:rPr>
              <a:t>Hilton Maslak İstanbul/Türkiye</a:t>
            </a:r>
          </a:p>
        </p:txBody>
      </p:sp>
      <p:sp>
        <p:nvSpPr>
          <p:cNvPr name="TextBox 10" id="10"/>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1" id="11"/>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9356732" y="1607966"/>
            <a:ext cx="3583786" cy="4767886"/>
          </a:xfrm>
          <a:custGeom>
            <a:avLst/>
            <a:gdLst/>
            <a:ahLst/>
            <a:cxnLst/>
            <a:rect r="r" b="b" t="t" l="l"/>
            <a:pathLst>
              <a:path h="4767886" w="3583786">
                <a:moveTo>
                  <a:pt x="0" y="0"/>
                </a:moveTo>
                <a:lnTo>
                  <a:pt x="3583785" y="0"/>
                </a:lnTo>
                <a:lnTo>
                  <a:pt x="3583785" y="4767886"/>
                </a:lnTo>
                <a:lnTo>
                  <a:pt x="0" y="4767886"/>
                </a:lnTo>
                <a:lnTo>
                  <a:pt x="0" y="0"/>
                </a:lnTo>
                <a:close/>
              </a:path>
            </a:pathLst>
          </a:custGeom>
          <a:blipFill>
            <a:blip r:embed="rId2"/>
            <a:stretch>
              <a:fillRect l="0" t="0" r="-3605" b="-16885"/>
            </a:stretch>
          </a:blipFill>
        </p:spPr>
      </p:sp>
      <p:sp>
        <p:nvSpPr>
          <p:cNvPr name="Freeform 8" id="8"/>
          <p:cNvSpPr/>
          <p:nvPr/>
        </p:nvSpPr>
        <p:spPr>
          <a:xfrm flipH="false" flipV="false" rot="-6000">
            <a:off x="1348761" y="1602326"/>
            <a:ext cx="6484710" cy="8583708"/>
          </a:xfrm>
          <a:custGeom>
            <a:avLst/>
            <a:gdLst/>
            <a:ahLst/>
            <a:cxnLst/>
            <a:rect r="r" b="b" t="t" l="l"/>
            <a:pathLst>
              <a:path h="8583708" w="6484710">
                <a:moveTo>
                  <a:pt x="14961" y="0"/>
                </a:moveTo>
                <a:lnTo>
                  <a:pt x="6484709" y="11292"/>
                </a:lnTo>
                <a:lnTo>
                  <a:pt x="6469748" y="8583708"/>
                </a:lnTo>
                <a:lnTo>
                  <a:pt x="0" y="8572417"/>
                </a:lnTo>
                <a:lnTo>
                  <a:pt x="14961" y="0"/>
                </a:lnTo>
                <a:close/>
              </a:path>
            </a:pathLst>
          </a:custGeom>
          <a:blipFill>
            <a:blip r:embed="rId3"/>
            <a:stretch>
              <a:fillRect l="-87470" t="-3" r="-13326" b="-1063"/>
            </a:stretch>
          </a:blipFill>
        </p:spPr>
      </p:sp>
      <p:sp>
        <p:nvSpPr>
          <p:cNvPr name="Freeform 9" id="9"/>
          <p:cNvSpPr/>
          <p:nvPr/>
        </p:nvSpPr>
        <p:spPr>
          <a:xfrm flipH="false" flipV="false" rot="0">
            <a:off x="13507506" y="1607966"/>
            <a:ext cx="3192890" cy="4767886"/>
          </a:xfrm>
          <a:custGeom>
            <a:avLst/>
            <a:gdLst/>
            <a:ahLst/>
            <a:cxnLst/>
            <a:rect r="r" b="b" t="t" l="l"/>
            <a:pathLst>
              <a:path h="4767886" w="3192890">
                <a:moveTo>
                  <a:pt x="0" y="0"/>
                </a:moveTo>
                <a:lnTo>
                  <a:pt x="3192890" y="0"/>
                </a:lnTo>
                <a:lnTo>
                  <a:pt x="3192890" y="4767886"/>
                </a:lnTo>
                <a:lnTo>
                  <a:pt x="0" y="4767886"/>
                </a:lnTo>
                <a:lnTo>
                  <a:pt x="0" y="0"/>
                </a:lnTo>
                <a:close/>
              </a:path>
            </a:pathLst>
          </a:custGeom>
          <a:blipFill>
            <a:blip r:embed="rId4"/>
            <a:stretch>
              <a:fillRect l="0" t="-7460" r="-16817" b="-9955"/>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8322401" y="131445"/>
            <a:ext cx="7505082"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LANCOME IDOLE LAUNCH</a:t>
            </a:r>
          </a:p>
          <a:p>
            <a:pPr algn="l">
              <a:lnSpc>
                <a:spcPts val="2940"/>
              </a:lnSpc>
              <a:spcBef>
                <a:spcPct val="0"/>
              </a:spcBef>
            </a:pPr>
            <a:r>
              <a:rPr lang="en-US" sz="2100">
                <a:solidFill>
                  <a:srgbClr val="000000"/>
                </a:solidFill>
                <a:latin typeface="Montserrat"/>
                <a:ea typeface="Montserrat"/>
                <a:cs typeface="Montserrat"/>
                <a:sym typeface="Montserrat"/>
              </a:rPr>
              <a:t>Hilton Maslak İstanbul/Türkiye</a:t>
            </a:r>
          </a:p>
        </p:txBody>
      </p:sp>
      <p:sp>
        <p:nvSpPr>
          <p:cNvPr name="TextBox 12" id="12"/>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3" id="13"/>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4" id="14"/>
          <p:cNvSpPr txBox="true"/>
          <p:nvPr/>
        </p:nvSpPr>
        <p:spPr>
          <a:xfrm rot="0">
            <a:off x="9359395" y="6918777"/>
            <a:ext cx="7162245" cy="2585085"/>
          </a:xfrm>
          <a:prstGeom prst="rect">
            <a:avLst/>
          </a:prstGeom>
        </p:spPr>
        <p:txBody>
          <a:bodyPr anchor="t" rtlCol="false" tIns="0" lIns="0" bIns="0" rIns="0">
            <a:spAutoFit/>
          </a:bodyPr>
          <a:lstStyle/>
          <a:p>
            <a:pPr algn="ctr">
              <a:lnSpc>
                <a:spcPts val="2940"/>
              </a:lnSpc>
            </a:pPr>
          </a:p>
          <a:p>
            <a:pPr algn="ctr">
              <a:lnSpc>
                <a:spcPts val="2940"/>
              </a:lnSpc>
            </a:pPr>
          </a:p>
          <a:p>
            <a:pPr algn="ctr">
              <a:lnSpc>
                <a:spcPts val="2940"/>
              </a:lnSpc>
            </a:pPr>
            <a:r>
              <a:rPr lang="en-US" sz="2100">
                <a:solidFill>
                  <a:srgbClr val="000000"/>
                </a:solidFill>
                <a:latin typeface="Montserrat"/>
                <a:ea typeface="Montserrat"/>
                <a:cs typeface="Montserrat"/>
                <a:sym typeface="Montserrat"/>
              </a:rPr>
              <a:t> Lancôme Idôle is not just a fragrance, but a symbol of feminine strength and grace. </a:t>
            </a:r>
          </a:p>
          <a:p>
            <a:pPr algn="ctr">
              <a:lnSpc>
                <a:spcPts val="2940"/>
              </a:lnSpc>
              <a:spcBef>
                <a:spcPct val="0"/>
              </a:spcBef>
            </a:pPr>
            <a:r>
              <a:rPr lang="en-US" sz="2100">
                <a:solidFill>
                  <a:srgbClr val="000000"/>
                </a:solidFill>
                <a:latin typeface="Montserrat"/>
                <a:ea typeface="Montserrat"/>
                <a:cs typeface="Montserrat"/>
                <a:sym typeface="Montserrat"/>
              </a:rPr>
              <a:t>The main theme was to showcase the celebration of Idôle perfume, which reflects a woman’s strength and elegance,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457016" y="1675736"/>
            <a:ext cx="5699205" cy="8554154"/>
          </a:xfrm>
          <a:custGeom>
            <a:avLst/>
            <a:gdLst/>
            <a:ahLst/>
            <a:cxnLst/>
            <a:rect r="r" b="b" t="t" l="l"/>
            <a:pathLst>
              <a:path h="8554154" w="5699205">
                <a:moveTo>
                  <a:pt x="0" y="0"/>
                </a:moveTo>
                <a:lnTo>
                  <a:pt x="5699206" y="0"/>
                </a:lnTo>
                <a:lnTo>
                  <a:pt x="5699206" y="8554154"/>
                </a:lnTo>
                <a:lnTo>
                  <a:pt x="0" y="8554154"/>
                </a:lnTo>
                <a:lnTo>
                  <a:pt x="0" y="0"/>
                </a:lnTo>
                <a:close/>
              </a:path>
            </a:pathLst>
          </a:custGeom>
          <a:blipFill>
            <a:blip r:embed="rId2"/>
            <a:stretch>
              <a:fillRect l="0" t="0" r="0" b="0"/>
            </a:stretch>
          </a:blipFill>
        </p:spPr>
      </p:sp>
      <p:sp>
        <p:nvSpPr>
          <p:cNvPr name="Freeform 8" id="8"/>
          <p:cNvSpPr/>
          <p:nvPr/>
        </p:nvSpPr>
        <p:spPr>
          <a:xfrm flipH="false" flipV="false" rot="0">
            <a:off x="10437811" y="1675736"/>
            <a:ext cx="6821489" cy="3810000"/>
          </a:xfrm>
          <a:custGeom>
            <a:avLst/>
            <a:gdLst/>
            <a:ahLst/>
            <a:cxnLst/>
            <a:rect r="r" b="b" t="t" l="l"/>
            <a:pathLst>
              <a:path h="3810000" w="6821489">
                <a:moveTo>
                  <a:pt x="0" y="0"/>
                </a:moveTo>
                <a:lnTo>
                  <a:pt x="6821489" y="0"/>
                </a:lnTo>
                <a:lnTo>
                  <a:pt x="6821489" y="3809999"/>
                </a:lnTo>
                <a:lnTo>
                  <a:pt x="0" y="3809999"/>
                </a:lnTo>
                <a:lnTo>
                  <a:pt x="0" y="0"/>
                </a:lnTo>
                <a:close/>
              </a:path>
            </a:pathLst>
          </a:custGeom>
          <a:blipFill>
            <a:blip r:embed="rId3"/>
            <a:stretch>
              <a:fillRect l="-3830" t="-17796" r="0" b="-6059"/>
            </a:stretch>
          </a:blipFill>
        </p:spPr>
      </p:sp>
      <p:sp>
        <p:nvSpPr>
          <p:cNvPr name="Freeform 9" id="9"/>
          <p:cNvSpPr/>
          <p:nvPr/>
        </p:nvSpPr>
        <p:spPr>
          <a:xfrm flipH="false" flipV="false" rot="0">
            <a:off x="6563254" y="1675736"/>
            <a:ext cx="3238074" cy="3810000"/>
          </a:xfrm>
          <a:custGeom>
            <a:avLst/>
            <a:gdLst/>
            <a:ahLst/>
            <a:cxnLst/>
            <a:rect r="r" b="b" t="t" l="l"/>
            <a:pathLst>
              <a:path h="3810000" w="3238074">
                <a:moveTo>
                  <a:pt x="0" y="0"/>
                </a:moveTo>
                <a:lnTo>
                  <a:pt x="3238074" y="0"/>
                </a:lnTo>
                <a:lnTo>
                  <a:pt x="3238074" y="3809999"/>
                </a:lnTo>
                <a:lnTo>
                  <a:pt x="0" y="3809999"/>
                </a:lnTo>
                <a:lnTo>
                  <a:pt x="0" y="0"/>
                </a:lnTo>
                <a:close/>
              </a:path>
            </a:pathLst>
          </a:custGeom>
          <a:blipFill>
            <a:blip r:embed="rId4"/>
            <a:stretch>
              <a:fillRect l="-13946" t="-44046" r="-19911" b="-26707"/>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8322401" y="131445"/>
            <a:ext cx="7505082"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LANCOME IDOLE LAUNCH</a:t>
            </a:r>
          </a:p>
          <a:p>
            <a:pPr algn="l">
              <a:lnSpc>
                <a:spcPts val="2940"/>
              </a:lnSpc>
              <a:spcBef>
                <a:spcPct val="0"/>
              </a:spcBef>
            </a:pPr>
            <a:r>
              <a:rPr lang="en-US" sz="2100">
                <a:solidFill>
                  <a:srgbClr val="000000"/>
                </a:solidFill>
                <a:latin typeface="Montserrat"/>
                <a:ea typeface="Montserrat"/>
                <a:cs typeface="Montserrat"/>
                <a:sym typeface="Montserrat"/>
              </a:rPr>
              <a:t>Hilton Maslak İstanbul/Türkiye</a:t>
            </a:r>
          </a:p>
        </p:txBody>
      </p:sp>
      <p:sp>
        <p:nvSpPr>
          <p:cNvPr name="TextBox 12" id="12"/>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3" id="13"/>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4" id="14"/>
          <p:cNvSpPr txBox="true"/>
          <p:nvPr/>
        </p:nvSpPr>
        <p:spPr>
          <a:xfrm rot="0">
            <a:off x="8665238" y="6447760"/>
            <a:ext cx="7162245" cy="3328035"/>
          </a:xfrm>
          <a:prstGeom prst="rect">
            <a:avLst/>
          </a:prstGeom>
        </p:spPr>
        <p:txBody>
          <a:bodyPr anchor="t" rtlCol="false" tIns="0" lIns="0" bIns="0" rIns="0">
            <a:spAutoFit/>
          </a:bodyPr>
          <a:lstStyle/>
          <a:p>
            <a:pPr algn="ctr">
              <a:lnSpc>
                <a:spcPts val="2940"/>
              </a:lnSpc>
            </a:pPr>
          </a:p>
          <a:p>
            <a:pPr algn="ctr">
              <a:lnSpc>
                <a:spcPts val="2940"/>
              </a:lnSpc>
            </a:pPr>
            <a:r>
              <a:rPr lang="en-US" sz="2100">
                <a:solidFill>
                  <a:srgbClr val="000000"/>
                </a:solidFill>
                <a:latin typeface="Montserrat"/>
                <a:ea typeface="Montserrat"/>
                <a:cs typeface="Montserrat"/>
                <a:sym typeface="Montserrat"/>
              </a:rPr>
              <a:t>We placed Lancôme’s manifesto at key spots, creating interactive spaces to celebrate the strong, independent, and inspiring women of Idôle not just as an idea, but brought to life in every detail.</a:t>
            </a:r>
          </a:p>
          <a:p>
            <a:pPr algn="ctr">
              <a:lnSpc>
                <a:spcPts val="2940"/>
              </a:lnSpc>
            </a:pPr>
          </a:p>
          <a:p>
            <a:pPr algn="ctr">
              <a:lnSpc>
                <a:spcPts val="2940"/>
              </a:lnSpc>
            </a:pPr>
          </a:p>
          <a:p>
            <a:pPr algn="ctr">
              <a:lnSpc>
                <a:spcPts val="2940"/>
              </a:lnSpc>
            </a:pPr>
          </a:p>
          <a:p>
            <a:pPr algn="ctr">
              <a:lnSpc>
                <a:spcPts val="294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382894" y="1950422"/>
            <a:ext cx="2568601" cy="7631305"/>
          </a:xfrm>
          <a:custGeom>
            <a:avLst/>
            <a:gdLst/>
            <a:ahLst/>
            <a:cxnLst/>
            <a:rect r="r" b="b" t="t" l="l"/>
            <a:pathLst>
              <a:path h="7631305" w="2568601">
                <a:moveTo>
                  <a:pt x="0" y="0"/>
                </a:moveTo>
                <a:lnTo>
                  <a:pt x="2568602" y="0"/>
                </a:lnTo>
                <a:lnTo>
                  <a:pt x="2568602" y="7631306"/>
                </a:lnTo>
                <a:lnTo>
                  <a:pt x="0" y="7631306"/>
                </a:lnTo>
                <a:lnTo>
                  <a:pt x="0" y="0"/>
                </a:lnTo>
                <a:close/>
              </a:path>
            </a:pathLst>
          </a:custGeom>
          <a:blipFill>
            <a:blip r:embed="rId2"/>
            <a:stretch>
              <a:fillRect l="-7458" t="0" r="-92265" b="-899"/>
            </a:stretch>
          </a:blipFill>
        </p:spPr>
      </p:sp>
      <p:sp>
        <p:nvSpPr>
          <p:cNvPr name="Freeform 8" id="8"/>
          <p:cNvSpPr/>
          <p:nvPr/>
        </p:nvSpPr>
        <p:spPr>
          <a:xfrm flipH="false" flipV="false" rot="0">
            <a:off x="7748473" y="4953000"/>
            <a:ext cx="6084600" cy="4628728"/>
          </a:xfrm>
          <a:custGeom>
            <a:avLst/>
            <a:gdLst/>
            <a:ahLst/>
            <a:cxnLst/>
            <a:rect r="r" b="b" t="t" l="l"/>
            <a:pathLst>
              <a:path h="4628728" w="6084600">
                <a:moveTo>
                  <a:pt x="0" y="0"/>
                </a:moveTo>
                <a:lnTo>
                  <a:pt x="6084601" y="0"/>
                </a:lnTo>
                <a:lnTo>
                  <a:pt x="6084601" y="4628728"/>
                </a:lnTo>
                <a:lnTo>
                  <a:pt x="0" y="4628728"/>
                </a:lnTo>
                <a:lnTo>
                  <a:pt x="0" y="0"/>
                </a:lnTo>
                <a:close/>
              </a:path>
            </a:pathLst>
          </a:custGeom>
          <a:blipFill>
            <a:blip r:embed="rId3"/>
            <a:stretch>
              <a:fillRect l="-17473" t="0" r="0" b="-2883"/>
            </a:stretch>
          </a:blipFill>
        </p:spPr>
      </p:sp>
      <p:sp>
        <p:nvSpPr>
          <p:cNvPr name="Freeform 9" id="9"/>
          <p:cNvSpPr/>
          <p:nvPr/>
        </p:nvSpPr>
        <p:spPr>
          <a:xfrm flipH="false" flipV="false" rot="0">
            <a:off x="3267093" y="1946159"/>
            <a:ext cx="4165784" cy="7635569"/>
          </a:xfrm>
          <a:custGeom>
            <a:avLst/>
            <a:gdLst/>
            <a:ahLst/>
            <a:cxnLst/>
            <a:rect r="r" b="b" t="t" l="l"/>
            <a:pathLst>
              <a:path h="7635569" w="4165784">
                <a:moveTo>
                  <a:pt x="0" y="0"/>
                </a:moveTo>
                <a:lnTo>
                  <a:pt x="4165783" y="0"/>
                </a:lnTo>
                <a:lnTo>
                  <a:pt x="4165783" y="7635569"/>
                </a:lnTo>
                <a:lnTo>
                  <a:pt x="0" y="7635569"/>
                </a:lnTo>
                <a:lnTo>
                  <a:pt x="0" y="0"/>
                </a:lnTo>
                <a:close/>
              </a:path>
            </a:pathLst>
          </a:custGeom>
          <a:blipFill>
            <a:blip r:embed="rId4"/>
            <a:stretch>
              <a:fillRect l="-10289" t="0" r="-11829" b="0"/>
            </a:stretch>
          </a:blipFill>
        </p:spPr>
      </p:sp>
      <p:sp>
        <p:nvSpPr>
          <p:cNvPr name="Freeform 10" id="10"/>
          <p:cNvSpPr/>
          <p:nvPr/>
        </p:nvSpPr>
        <p:spPr>
          <a:xfrm flipH="false" flipV="false" rot="0">
            <a:off x="14094076" y="4953000"/>
            <a:ext cx="3950442" cy="4628728"/>
          </a:xfrm>
          <a:custGeom>
            <a:avLst/>
            <a:gdLst/>
            <a:ahLst/>
            <a:cxnLst/>
            <a:rect r="r" b="b" t="t" l="l"/>
            <a:pathLst>
              <a:path h="4628728" w="3950442">
                <a:moveTo>
                  <a:pt x="0" y="0"/>
                </a:moveTo>
                <a:lnTo>
                  <a:pt x="3950442" y="0"/>
                </a:lnTo>
                <a:lnTo>
                  <a:pt x="3950442" y="4628728"/>
                </a:lnTo>
                <a:lnTo>
                  <a:pt x="0" y="4628728"/>
                </a:lnTo>
                <a:lnTo>
                  <a:pt x="0" y="0"/>
                </a:lnTo>
                <a:close/>
              </a:path>
            </a:pathLst>
          </a:custGeom>
          <a:blipFill>
            <a:blip r:embed="rId5"/>
            <a:stretch>
              <a:fillRect l="-45651" t="0" r="-64965" b="-19760"/>
            </a:stretch>
          </a:blipFill>
        </p:spPr>
      </p:sp>
      <p:sp>
        <p:nvSpPr>
          <p:cNvPr name="TextBox 11" id="11"/>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2" id="12"/>
          <p:cNvSpPr txBox="true"/>
          <p:nvPr/>
        </p:nvSpPr>
        <p:spPr>
          <a:xfrm rot="0">
            <a:off x="8322401" y="131445"/>
            <a:ext cx="7505082"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LANCOME IDOLE LAUNCH</a:t>
            </a:r>
          </a:p>
          <a:p>
            <a:pPr algn="l">
              <a:lnSpc>
                <a:spcPts val="2940"/>
              </a:lnSpc>
              <a:spcBef>
                <a:spcPct val="0"/>
              </a:spcBef>
            </a:pPr>
            <a:r>
              <a:rPr lang="en-US" sz="2100">
                <a:solidFill>
                  <a:srgbClr val="000000"/>
                </a:solidFill>
                <a:latin typeface="Montserrat"/>
                <a:ea typeface="Montserrat"/>
                <a:cs typeface="Montserrat"/>
                <a:sym typeface="Montserrat"/>
              </a:rPr>
              <a:t>Hilton Maslak İstanbul/Türkiye</a:t>
            </a:r>
          </a:p>
        </p:txBody>
      </p:sp>
      <p:sp>
        <p:nvSpPr>
          <p:cNvPr name="TextBox 13" id="13"/>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4" id="14"/>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5" id="15"/>
          <p:cNvSpPr txBox="true"/>
          <p:nvPr/>
        </p:nvSpPr>
        <p:spPr>
          <a:xfrm rot="0">
            <a:off x="9855869" y="1908059"/>
            <a:ext cx="6571734" cy="2956560"/>
          </a:xfrm>
          <a:prstGeom prst="rect">
            <a:avLst/>
          </a:prstGeom>
        </p:spPr>
        <p:txBody>
          <a:bodyPr anchor="t" rtlCol="false" tIns="0" lIns="0" bIns="0" rIns="0">
            <a:spAutoFit/>
          </a:bodyPr>
          <a:lstStyle/>
          <a:p>
            <a:pPr algn="ctr">
              <a:lnSpc>
                <a:spcPts val="2940"/>
              </a:lnSpc>
            </a:pPr>
          </a:p>
          <a:p>
            <a:pPr algn="ctr">
              <a:lnSpc>
                <a:spcPts val="2940"/>
              </a:lnSpc>
            </a:pPr>
          </a:p>
          <a:p>
            <a:pPr algn="ctr">
              <a:lnSpc>
                <a:spcPts val="2940"/>
              </a:lnSpc>
            </a:pPr>
            <a:r>
              <a:rPr lang="en-US" sz="2100">
                <a:solidFill>
                  <a:srgbClr val="000000"/>
                </a:solidFill>
                <a:latin typeface="Montserrat"/>
                <a:ea typeface="Montserrat"/>
                <a:cs typeface="Montserrat"/>
                <a:sym typeface="Montserrat"/>
              </a:rPr>
              <a:t>Every detail was crafted to reflect the simple yet powerful essence of Idôle, designed to align with its bold vision and design.</a:t>
            </a:r>
          </a:p>
          <a:p>
            <a:pPr algn="ctr">
              <a:lnSpc>
                <a:spcPts val="2940"/>
              </a:lnSpc>
            </a:pPr>
          </a:p>
          <a:p>
            <a:pPr algn="ctr">
              <a:lnSpc>
                <a:spcPts val="2940"/>
              </a:lnSpc>
            </a:pPr>
          </a:p>
          <a:p>
            <a:pPr algn="ctr">
              <a:lnSpc>
                <a:spcPts val="294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1728358" y="1689100"/>
            <a:ext cx="14829372" cy="7970767"/>
          </a:xfrm>
          <a:custGeom>
            <a:avLst/>
            <a:gdLst/>
            <a:ahLst/>
            <a:cxnLst/>
            <a:rect r="r" b="b" t="t" l="l"/>
            <a:pathLst>
              <a:path h="7970767" w="14829372">
                <a:moveTo>
                  <a:pt x="0" y="0"/>
                </a:moveTo>
                <a:lnTo>
                  <a:pt x="14829372" y="0"/>
                </a:lnTo>
                <a:lnTo>
                  <a:pt x="14829372" y="7970767"/>
                </a:lnTo>
                <a:lnTo>
                  <a:pt x="0" y="7970767"/>
                </a:lnTo>
                <a:lnTo>
                  <a:pt x="0" y="0"/>
                </a:lnTo>
                <a:close/>
              </a:path>
            </a:pathLst>
          </a:custGeom>
          <a:blipFill>
            <a:blip r:embed="rId2"/>
            <a:stretch>
              <a:fillRect l="-15494" t="-45339" r="-18098" b="-20563"/>
            </a:stretch>
          </a:blipFill>
        </p:spPr>
      </p:sp>
      <p:sp>
        <p:nvSpPr>
          <p:cNvPr name="TextBox 8" id="8"/>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9" id="9"/>
          <p:cNvSpPr txBox="true"/>
          <p:nvPr/>
        </p:nvSpPr>
        <p:spPr>
          <a:xfrm rot="0">
            <a:off x="8322401" y="131445"/>
            <a:ext cx="7505082" cy="727710"/>
          </a:xfrm>
          <a:prstGeom prst="rect">
            <a:avLst/>
          </a:prstGeom>
        </p:spPr>
        <p:txBody>
          <a:bodyPr anchor="t" rtlCol="false" tIns="0" lIns="0" bIns="0" rIns="0">
            <a:spAutoFit/>
          </a:bodyPr>
          <a:lstStyle/>
          <a:p>
            <a:pPr algn="l">
              <a:lnSpc>
                <a:spcPts val="2940"/>
              </a:lnSpc>
            </a:pPr>
            <a:r>
              <a:rPr lang="en-US" sz="2100">
                <a:solidFill>
                  <a:srgbClr val="000000"/>
                </a:solidFill>
                <a:latin typeface="Montserrat"/>
                <a:ea typeface="Montserrat"/>
                <a:cs typeface="Montserrat"/>
                <a:sym typeface="Montserrat"/>
              </a:rPr>
              <a:t>YSL LIBRE LAUNCH</a:t>
            </a:r>
          </a:p>
          <a:p>
            <a:pPr algn="l">
              <a:lnSpc>
                <a:spcPts val="2940"/>
              </a:lnSpc>
              <a:spcBef>
                <a:spcPct val="0"/>
              </a:spcBef>
            </a:pPr>
            <a:r>
              <a:rPr lang="en-US" sz="2100">
                <a:solidFill>
                  <a:srgbClr val="000000"/>
                </a:solidFill>
                <a:latin typeface="Montserrat"/>
                <a:ea typeface="Montserrat"/>
                <a:cs typeface="Montserrat"/>
                <a:sym typeface="Montserrat"/>
              </a:rPr>
              <a:t>İstinye Park Mall</a:t>
            </a:r>
            <a:r>
              <a:rPr lang="en-US" sz="2100">
                <a:solidFill>
                  <a:srgbClr val="000000"/>
                </a:solidFill>
                <a:latin typeface="Montserrat"/>
                <a:ea typeface="Montserrat"/>
                <a:cs typeface="Montserrat"/>
                <a:sym typeface="Montserrat"/>
              </a:rPr>
              <a:t> İstanbul/Türkiye</a:t>
            </a:r>
          </a:p>
        </p:txBody>
      </p:sp>
      <p:sp>
        <p:nvSpPr>
          <p:cNvPr name="TextBox 10" id="10"/>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1" id="11"/>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8858862" y="4201644"/>
            <a:ext cx="7779341" cy="3699510"/>
          </a:xfrm>
          <a:prstGeom prst="rect">
            <a:avLst/>
          </a:prstGeom>
        </p:spPr>
        <p:txBody>
          <a:bodyPr anchor="t" rtlCol="false" tIns="0" lIns="0" bIns="0" rIns="0">
            <a:spAutoFit/>
          </a:bodyPr>
          <a:lstStyle/>
          <a:p>
            <a:pPr algn="ctr">
              <a:lnSpc>
                <a:spcPts val="2940"/>
              </a:lnSpc>
            </a:pPr>
            <a:r>
              <a:rPr lang="en-US" sz="2100">
                <a:solidFill>
                  <a:srgbClr val="211A10"/>
                </a:solidFill>
                <a:latin typeface="Montserrat"/>
                <a:ea typeface="Montserrat"/>
                <a:cs typeface="Montserrat"/>
                <a:sym typeface="Montserrat"/>
              </a:rPr>
              <a:t>We have been sharing our experience in the sector with more than 30 valuable brands since 2007.</a:t>
            </a:r>
            <a:r>
              <a:rPr lang="en-US" sz="2100">
                <a:solidFill>
                  <a:srgbClr val="211A10"/>
                </a:solidFill>
                <a:latin typeface="Montserrat"/>
                <a:ea typeface="Montserrat"/>
                <a:cs typeface="Montserrat"/>
                <a:sym typeface="Montserrat"/>
              </a:rPr>
              <a:t> </a:t>
            </a:r>
          </a:p>
          <a:p>
            <a:pPr algn="ctr">
              <a:lnSpc>
                <a:spcPts val="2940"/>
              </a:lnSpc>
            </a:pPr>
            <a:r>
              <a:rPr lang="en-US" sz="2100">
                <a:solidFill>
                  <a:srgbClr val="211A10"/>
                </a:solidFill>
                <a:latin typeface="Montserrat"/>
                <a:ea typeface="Montserrat"/>
                <a:cs typeface="Montserrat"/>
                <a:sym typeface="Montserrat"/>
              </a:rPr>
              <a:t>Strong partnerships are the signature of the implementation of our core values; special brand communication analysis, smart designs, on-time worldwide production and delivery, extraordinary promotional experience create our difference today and enable us to be the privileged as official audited partner of important cosmetics players in Turkey and the world.</a:t>
            </a:r>
          </a:p>
          <a:p>
            <a:pPr algn="ctr">
              <a:lnSpc>
                <a:spcPts val="2940"/>
              </a:lnSpc>
              <a:spcBef>
                <a:spcPct val="0"/>
              </a:spcBef>
            </a:pPr>
          </a:p>
        </p:txBody>
      </p:sp>
      <p:sp>
        <p:nvSpPr>
          <p:cNvPr name="TextBox 7" id="7"/>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ABOUT US</a:t>
            </a:r>
          </a:p>
        </p:txBody>
      </p:sp>
      <p:sp>
        <p:nvSpPr>
          <p:cNvPr name="TextBox 8" id="8"/>
          <p:cNvSpPr txBox="true"/>
          <p:nvPr/>
        </p:nvSpPr>
        <p:spPr>
          <a:xfrm rot="0">
            <a:off x="15598678"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AutoShape 9" id="9"/>
          <p:cNvSpPr/>
          <p:nvPr/>
        </p:nvSpPr>
        <p:spPr>
          <a:xfrm flipV="true">
            <a:off x="8101357" y="7705261"/>
            <a:ext cx="9614469" cy="4762"/>
          </a:xfrm>
          <a:prstGeom prst="line">
            <a:avLst/>
          </a:prstGeom>
          <a:ln cap="flat" w="9525">
            <a:solidFill>
              <a:srgbClr val="000000"/>
            </a:solidFill>
            <a:prstDash val="solid"/>
            <a:headEnd type="none" len="sm" w="sm"/>
            <a:tailEnd type="none" len="sm" w="sm"/>
          </a:ln>
        </p:spPr>
      </p:sp>
      <p:sp>
        <p:nvSpPr>
          <p:cNvPr name="Freeform 10" id="10"/>
          <p:cNvSpPr/>
          <p:nvPr/>
        </p:nvSpPr>
        <p:spPr>
          <a:xfrm flipH="false" flipV="false" rot="0">
            <a:off x="241570" y="2288293"/>
            <a:ext cx="7182219" cy="6960482"/>
          </a:xfrm>
          <a:custGeom>
            <a:avLst/>
            <a:gdLst/>
            <a:ahLst/>
            <a:cxnLst/>
            <a:rect r="r" b="b" t="t" l="l"/>
            <a:pathLst>
              <a:path h="6960482" w="7182219">
                <a:moveTo>
                  <a:pt x="0" y="0"/>
                </a:moveTo>
                <a:lnTo>
                  <a:pt x="7182219" y="0"/>
                </a:lnTo>
                <a:lnTo>
                  <a:pt x="7182219" y="6960482"/>
                </a:lnTo>
                <a:lnTo>
                  <a:pt x="0" y="6960482"/>
                </a:lnTo>
                <a:lnTo>
                  <a:pt x="0" y="0"/>
                </a:lnTo>
                <a:close/>
              </a:path>
            </a:pathLst>
          </a:custGeom>
          <a:blipFill>
            <a:blip r:embed="rId2"/>
            <a:stretch>
              <a:fillRect l="0" t="0" r="-131" b="-48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536472" y="5840924"/>
            <a:ext cx="6215562" cy="4142943"/>
          </a:xfrm>
          <a:custGeom>
            <a:avLst/>
            <a:gdLst/>
            <a:ahLst/>
            <a:cxnLst/>
            <a:rect r="r" b="b" t="t" l="l"/>
            <a:pathLst>
              <a:path h="4142943" w="6215562">
                <a:moveTo>
                  <a:pt x="0" y="0"/>
                </a:moveTo>
                <a:lnTo>
                  <a:pt x="6215562" y="0"/>
                </a:lnTo>
                <a:lnTo>
                  <a:pt x="6215562" y="4142942"/>
                </a:lnTo>
                <a:lnTo>
                  <a:pt x="0" y="4142942"/>
                </a:lnTo>
                <a:lnTo>
                  <a:pt x="0" y="0"/>
                </a:lnTo>
                <a:close/>
              </a:path>
            </a:pathLst>
          </a:custGeom>
          <a:blipFill>
            <a:blip r:embed="rId2"/>
            <a:stretch>
              <a:fillRect l="-31569" t="-33203" r="-26605" b="-25199"/>
            </a:stretch>
          </a:blipFill>
        </p:spPr>
      </p:sp>
      <p:sp>
        <p:nvSpPr>
          <p:cNvPr name="Freeform 8" id="8"/>
          <p:cNvSpPr/>
          <p:nvPr/>
        </p:nvSpPr>
        <p:spPr>
          <a:xfrm flipH="false" flipV="false" rot="0">
            <a:off x="7520106" y="1714500"/>
            <a:ext cx="5519802" cy="8269366"/>
          </a:xfrm>
          <a:custGeom>
            <a:avLst/>
            <a:gdLst/>
            <a:ahLst/>
            <a:cxnLst/>
            <a:rect r="r" b="b" t="t" l="l"/>
            <a:pathLst>
              <a:path h="8269366" w="5519802">
                <a:moveTo>
                  <a:pt x="0" y="0"/>
                </a:moveTo>
                <a:lnTo>
                  <a:pt x="5519802" y="0"/>
                </a:lnTo>
                <a:lnTo>
                  <a:pt x="5519802" y="8269366"/>
                </a:lnTo>
                <a:lnTo>
                  <a:pt x="0" y="8269366"/>
                </a:lnTo>
                <a:lnTo>
                  <a:pt x="0" y="0"/>
                </a:lnTo>
                <a:close/>
              </a:path>
            </a:pathLst>
          </a:custGeom>
          <a:blipFill>
            <a:blip r:embed="rId3"/>
            <a:stretch>
              <a:fillRect l="0" t="0" r="0" b="0"/>
            </a:stretch>
          </a:blipFill>
        </p:spPr>
      </p:sp>
      <p:sp>
        <p:nvSpPr>
          <p:cNvPr name="Freeform 9" id="9"/>
          <p:cNvSpPr/>
          <p:nvPr/>
        </p:nvSpPr>
        <p:spPr>
          <a:xfrm flipH="false" flipV="false" rot="0">
            <a:off x="536472" y="1714500"/>
            <a:ext cx="6215562" cy="3792546"/>
          </a:xfrm>
          <a:custGeom>
            <a:avLst/>
            <a:gdLst/>
            <a:ahLst/>
            <a:cxnLst/>
            <a:rect r="r" b="b" t="t" l="l"/>
            <a:pathLst>
              <a:path h="3792546" w="6215562">
                <a:moveTo>
                  <a:pt x="0" y="0"/>
                </a:moveTo>
                <a:lnTo>
                  <a:pt x="6215562" y="0"/>
                </a:lnTo>
                <a:lnTo>
                  <a:pt x="6215562" y="3792547"/>
                </a:lnTo>
                <a:lnTo>
                  <a:pt x="0" y="3792547"/>
                </a:lnTo>
                <a:lnTo>
                  <a:pt x="0" y="0"/>
                </a:lnTo>
                <a:close/>
              </a:path>
            </a:pathLst>
          </a:custGeom>
          <a:blipFill>
            <a:blip r:embed="rId4"/>
            <a:stretch>
              <a:fillRect l="-48157" t="-55068" r="-7197" b="-14883"/>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8322401" y="131445"/>
            <a:ext cx="7505082" cy="727710"/>
          </a:xfrm>
          <a:prstGeom prst="rect">
            <a:avLst/>
          </a:prstGeom>
        </p:spPr>
        <p:txBody>
          <a:bodyPr anchor="t" rtlCol="false" tIns="0" lIns="0" bIns="0" rIns="0">
            <a:spAutoFit/>
          </a:bodyPr>
          <a:lstStyle/>
          <a:p>
            <a:pPr algn="l">
              <a:lnSpc>
                <a:spcPts val="2940"/>
              </a:lnSpc>
            </a:pPr>
            <a:r>
              <a:rPr lang="en-US" sz="2100">
                <a:solidFill>
                  <a:srgbClr val="000000"/>
                </a:solidFill>
                <a:latin typeface="Montserrat"/>
                <a:ea typeface="Montserrat"/>
                <a:cs typeface="Montserrat"/>
                <a:sym typeface="Montserrat"/>
              </a:rPr>
              <a:t>YSL LIBRE LAUNCH</a:t>
            </a:r>
          </a:p>
          <a:p>
            <a:pPr algn="l">
              <a:lnSpc>
                <a:spcPts val="2940"/>
              </a:lnSpc>
              <a:spcBef>
                <a:spcPct val="0"/>
              </a:spcBef>
            </a:pPr>
            <a:r>
              <a:rPr lang="en-US" sz="2100">
                <a:solidFill>
                  <a:srgbClr val="000000"/>
                </a:solidFill>
                <a:latin typeface="Montserrat"/>
                <a:ea typeface="Montserrat"/>
                <a:cs typeface="Montserrat"/>
                <a:sym typeface="Montserrat"/>
              </a:rPr>
              <a:t>İstinye Park Mall</a:t>
            </a:r>
            <a:r>
              <a:rPr lang="en-US" sz="2100">
                <a:solidFill>
                  <a:srgbClr val="000000"/>
                </a:solidFill>
                <a:latin typeface="Montserrat"/>
                <a:ea typeface="Montserrat"/>
                <a:cs typeface="Montserrat"/>
                <a:sym typeface="Montserrat"/>
              </a:rPr>
              <a:t> İstanbul/Türkiye</a:t>
            </a:r>
          </a:p>
        </p:txBody>
      </p:sp>
      <p:sp>
        <p:nvSpPr>
          <p:cNvPr name="TextBox 12" id="12"/>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3" id="13"/>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4" id="14"/>
          <p:cNvSpPr txBox="true"/>
          <p:nvPr/>
        </p:nvSpPr>
        <p:spPr>
          <a:xfrm rot="0">
            <a:off x="13783062" y="4900806"/>
            <a:ext cx="4088841" cy="18421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The main theme was to highlight the brand's modern, liberated, and elegant image, and to showcase the powerful female character.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470174" y="1521819"/>
            <a:ext cx="5396734" cy="8084994"/>
          </a:xfrm>
          <a:custGeom>
            <a:avLst/>
            <a:gdLst/>
            <a:ahLst/>
            <a:cxnLst/>
            <a:rect r="r" b="b" t="t" l="l"/>
            <a:pathLst>
              <a:path h="8084994" w="5396734">
                <a:moveTo>
                  <a:pt x="0" y="0"/>
                </a:moveTo>
                <a:lnTo>
                  <a:pt x="5396734" y="0"/>
                </a:lnTo>
                <a:lnTo>
                  <a:pt x="5396734" y="8084995"/>
                </a:lnTo>
                <a:lnTo>
                  <a:pt x="0" y="8084995"/>
                </a:lnTo>
                <a:lnTo>
                  <a:pt x="0" y="0"/>
                </a:lnTo>
                <a:close/>
              </a:path>
            </a:pathLst>
          </a:custGeom>
          <a:blipFill>
            <a:blip r:embed="rId2"/>
            <a:stretch>
              <a:fillRect l="0" t="0" r="0" b="0"/>
            </a:stretch>
          </a:blipFill>
        </p:spPr>
      </p:sp>
      <p:sp>
        <p:nvSpPr>
          <p:cNvPr name="Freeform 8" id="8"/>
          <p:cNvSpPr/>
          <p:nvPr/>
        </p:nvSpPr>
        <p:spPr>
          <a:xfrm flipH="false" flipV="false" rot="0">
            <a:off x="6204242" y="1550250"/>
            <a:ext cx="7014554" cy="8056564"/>
          </a:xfrm>
          <a:custGeom>
            <a:avLst/>
            <a:gdLst/>
            <a:ahLst/>
            <a:cxnLst/>
            <a:rect r="r" b="b" t="t" l="l"/>
            <a:pathLst>
              <a:path h="8056564" w="7014554">
                <a:moveTo>
                  <a:pt x="0" y="0"/>
                </a:moveTo>
                <a:lnTo>
                  <a:pt x="7014554" y="0"/>
                </a:lnTo>
                <a:lnTo>
                  <a:pt x="7014554" y="8056564"/>
                </a:lnTo>
                <a:lnTo>
                  <a:pt x="0" y="8056564"/>
                </a:lnTo>
                <a:lnTo>
                  <a:pt x="0" y="0"/>
                </a:lnTo>
                <a:close/>
              </a:path>
            </a:pathLst>
          </a:custGeom>
          <a:blipFill>
            <a:blip r:embed="rId3"/>
            <a:stretch>
              <a:fillRect l="0" t="-20935" r="0" b="-9500"/>
            </a:stretch>
          </a:blipFill>
        </p:spPr>
      </p:sp>
      <p:sp>
        <p:nvSpPr>
          <p:cNvPr name="Freeform 9" id="9"/>
          <p:cNvSpPr/>
          <p:nvPr/>
        </p:nvSpPr>
        <p:spPr>
          <a:xfrm flipH="false" flipV="false" rot="0">
            <a:off x="13845045" y="6797364"/>
            <a:ext cx="4098767" cy="2616235"/>
          </a:xfrm>
          <a:custGeom>
            <a:avLst/>
            <a:gdLst/>
            <a:ahLst/>
            <a:cxnLst/>
            <a:rect r="r" b="b" t="t" l="l"/>
            <a:pathLst>
              <a:path h="2616235" w="4098767">
                <a:moveTo>
                  <a:pt x="0" y="0"/>
                </a:moveTo>
                <a:lnTo>
                  <a:pt x="4098767" y="0"/>
                </a:lnTo>
                <a:lnTo>
                  <a:pt x="4098767" y="2616235"/>
                </a:lnTo>
                <a:lnTo>
                  <a:pt x="0" y="2616235"/>
                </a:lnTo>
                <a:lnTo>
                  <a:pt x="0" y="0"/>
                </a:lnTo>
                <a:close/>
              </a:path>
            </a:pathLst>
          </a:custGeom>
          <a:blipFill>
            <a:blip r:embed="rId4"/>
            <a:stretch>
              <a:fillRect l="-8441" t="-38860" r="-26071" b="-1806"/>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8322401" y="131445"/>
            <a:ext cx="7505082" cy="727710"/>
          </a:xfrm>
          <a:prstGeom prst="rect">
            <a:avLst/>
          </a:prstGeom>
        </p:spPr>
        <p:txBody>
          <a:bodyPr anchor="t" rtlCol="false" tIns="0" lIns="0" bIns="0" rIns="0">
            <a:spAutoFit/>
          </a:bodyPr>
          <a:lstStyle/>
          <a:p>
            <a:pPr algn="l">
              <a:lnSpc>
                <a:spcPts val="2940"/>
              </a:lnSpc>
            </a:pPr>
            <a:r>
              <a:rPr lang="en-US" sz="2100">
                <a:solidFill>
                  <a:srgbClr val="000000"/>
                </a:solidFill>
                <a:latin typeface="Montserrat"/>
                <a:ea typeface="Montserrat"/>
                <a:cs typeface="Montserrat"/>
                <a:sym typeface="Montserrat"/>
              </a:rPr>
              <a:t>YSL LIBRE LAUNCH</a:t>
            </a:r>
          </a:p>
          <a:p>
            <a:pPr algn="l">
              <a:lnSpc>
                <a:spcPts val="2940"/>
              </a:lnSpc>
              <a:spcBef>
                <a:spcPct val="0"/>
              </a:spcBef>
            </a:pPr>
            <a:r>
              <a:rPr lang="en-US" sz="2100">
                <a:solidFill>
                  <a:srgbClr val="000000"/>
                </a:solidFill>
                <a:latin typeface="Montserrat"/>
                <a:ea typeface="Montserrat"/>
                <a:cs typeface="Montserrat"/>
                <a:sym typeface="Montserrat"/>
              </a:rPr>
              <a:t>İs</a:t>
            </a:r>
            <a:r>
              <a:rPr lang="en-US" sz="2100">
                <a:solidFill>
                  <a:srgbClr val="000000"/>
                </a:solidFill>
                <a:latin typeface="Montserrat"/>
                <a:ea typeface="Montserrat"/>
                <a:cs typeface="Montserrat"/>
                <a:sym typeface="Montserrat"/>
              </a:rPr>
              <a:t>tanbul/Türkiye</a:t>
            </a:r>
          </a:p>
        </p:txBody>
      </p:sp>
      <p:sp>
        <p:nvSpPr>
          <p:cNvPr name="TextBox 12" id="12"/>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3" id="13"/>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4" id="14"/>
          <p:cNvSpPr txBox="true"/>
          <p:nvPr/>
        </p:nvSpPr>
        <p:spPr>
          <a:xfrm rot="0">
            <a:off x="13855791" y="3301365"/>
            <a:ext cx="4088841" cy="18421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The main theme was to highlight the brand's modern, liberated, and elegant image, and to showcase the powerful female character.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1028700" y="1623169"/>
            <a:ext cx="5388241" cy="8042151"/>
          </a:xfrm>
          <a:custGeom>
            <a:avLst/>
            <a:gdLst/>
            <a:ahLst/>
            <a:cxnLst/>
            <a:rect r="r" b="b" t="t" l="l"/>
            <a:pathLst>
              <a:path h="8042151" w="5388241">
                <a:moveTo>
                  <a:pt x="0" y="0"/>
                </a:moveTo>
                <a:lnTo>
                  <a:pt x="5388241" y="0"/>
                </a:lnTo>
                <a:lnTo>
                  <a:pt x="5388241" y="8042151"/>
                </a:lnTo>
                <a:lnTo>
                  <a:pt x="0" y="8042151"/>
                </a:lnTo>
                <a:lnTo>
                  <a:pt x="0" y="0"/>
                </a:lnTo>
                <a:close/>
              </a:path>
            </a:pathLst>
          </a:custGeom>
          <a:blipFill>
            <a:blip r:embed="rId2"/>
            <a:stretch>
              <a:fillRect l="0" t="0" r="0" b="0"/>
            </a:stretch>
          </a:blipFill>
        </p:spPr>
      </p:sp>
      <p:sp>
        <p:nvSpPr>
          <p:cNvPr name="Freeform 8" id="8"/>
          <p:cNvSpPr/>
          <p:nvPr/>
        </p:nvSpPr>
        <p:spPr>
          <a:xfrm flipH="false" flipV="false" rot="0">
            <a:off x="8093597" y="1623169"/>
            <a:ext cx="8809412" cy="5814212"/>
          </a:xfrm>
          <a:custGeom>
            <a:avLst/>
            <a:gdLst/>
            <a:ahLst/>
            <a:cxnLst/>
            <a:rect r="r" b="b" t="t" l="l"/>
            <a:pathLst>
              <a:path h="5814212" w="8809412">
                <a:moveTo>
                  <a:pt x="0" y="0"/>
                </a:moveTo>
                <a:lnTo>
                  <a:pt x="8809412" y="0"/>
                </a:lnTo>
                <a:lnTo>
                  <a:pt x="8809412" y="5814212"/>
                </a:lnTo>
                <a:lnTo>
                  <a:pt x="0" y="5814212"/>
                </a:lnTo>
                <a:lnTo>
                  <a:pt x="0" y="0"/>
                </a:lnTo>
                <a:close/>
              </a:path>
            </a:pathLst>
          </a:custGeom>
          <a:blipFill>
            <a:blip r:embed="rId3"/>
            <a:stretch>
              <a:fillRect l="0" t="0" r="0" b="0"/>
            </a:stretch>
          </a:blipFill>
        </p:spPr>
      </p:sp>
      <p:sp>
        <p:nvSpPr>
          <p:cNvPr name="TextBox 9" id="9"/>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0" id="10"/>
          <p:cNvSpPr txBox="true"/>
          <p:nvPr/>
        </p:nvSpPr>
        <p:spPr>
          <a:xfrm rot="0">
            <a:off x="8322401" y="131445"/>
            <a:ext cx="7717855" cy="727710"/>
          </a:xfrm>
          <a:prstGeom prst="rect">
            <a:avLst/>
          </a:prstGeom>
        </p:spPr>
        <p:txBody>
          <a:bodyPr anchor="t" rtlCol="false" tIns="0" lIns="0" bIns="0" rIns="0">
            <a:spAutoFit/>
          </a:bodyPr>
          <a:lstStyle/>
          <a:p>
            <a:pPr algn="l">
              <a:lnSpc>
                <a:spcPts val="2940"/>
              </a:lnSpc>
            </a:pPr>
            <a:r>
              <a:rPr lang="en-US" sz="2100">
                <a:solidFill>
                  <a:srgbClr val="000000"/>
                </a:solidFill>
                <a:latin typeface="Montserrat"/>
                <a:ea typeface="Montserrat"/>
                <a:cs typeface="Montserrat"/>
                <a:sym typeface="Montserrat"/>
              </a:rPr>
              <a:t>JOWAE</a:t>
            </a:r>
          </a:p>
          <a:p>
            <a:pPr algn="l">
              <a:lnSpc>
                <a:spcPts val="2940"/>
              </a:lnSpc>
              <a:spcBef>
                <a:spcPct val="0"/>
              </a:spcBef>
            </a:pPr>
            <a:r>
              <a:rPr lang="en-US" sz="2100">
                <a:solidFill>
                  <a:srgbClr val="000000"/>
                </a:solidFill>
                <a:latin typeface="Montserrat"/>
                <a:ea typeface="Montserrat"/>
                <a:cs typeface="Montserrat"/>
                <a:sym typeface="Montserrat"/>
              </a:rPr>
              <a:t>Renaissance Polat Bosphorus Hotel İstanbul/Türkiye</a:t>
            </a:r>
          </a:p>
        </p:txBody>
      </p:sp>
      <p:sp>
        <p:nvSpPr>
          <p:cNvPr name="TextBox 11" id="11"/>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2" id="12"/>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3" id="13"/>
          <p:cNvSpPr txBox="true"/>
          <p:nvPr/>
        </p:nvSpPr>
        <p:spPr>
          <a:xfrm rot="0">
            <a:off x="8698881" y="7823185"/>
            <a:ext cx="7598844" cy="18421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The main theme was crafted to reflect the elegant impact of nature and JOWAÉ’s design approach, harmonized with natural elements. Drawing inspiration from the purity of nature, we created an elegant atmosphere.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1949070" y="1810224"/>
            <a:ext cx="4087339" cy="6169568"/>
          </a:xfrm>
          <a:custGeom>
            <a:avLst/>
            <a:gdLst/>
            <a:ahLst/>
            <a:cxnLst/>
            <a:rect r="r" b="b" t="t" l="l"/>
            <a:pathLst>
              <a:path h="6169568" w="4087339">
                <a:moveTo>
                  <a:pt x="0" y="0"/>
                </a:moveTo>
                <a:lnTo>
                  <a:pt x="4087339" y="0"/>
                </a:lnTo>
                <a:lnTo>
                  <a:pt x="4087339" y="6169568"/>
                </a:lnTo>
                <a:lnTo>
                  <a:pt x="0" y="6169568"/>
                </a:lnTo>
                <a:lnTo>
                  <a:pt x="0" y="0"/>
                </a:lnTo>
                <a:close/>
              </a:path>
            </a:pathLst>
          </a:custGeom>
          <a:blipFill>
            <a:blip r:embed="rId2"/>
            <a:stretch>
              <a:fillRect l="0" t="0" r="0" b="0"/>
            </a:stretch>
          </a:blipFill>
        </p:spPr>
      </p:sp>
      <p:sp>
        <p:nvSpPr>
          <p:cNvPr name="Freeform 8" id="8"/>
          <p:cNvSpPr/>
          <p:nvPr/>
        </p:nvSpPr>
        <p:spPr>
          <a:xfrm flipH="false" flipV="false" rot="0">
            <a:off x="7087275" y="1810224"/>
            <a:ext cx="4079627" cy="6169568"/>
          </a:xfrm>
          <a:custGeom>
            <a:avLst/>
            <a:gdLst/>
            <a:ahLst/>
            <a:cxnLst/>
            <a:rect r="r" b="b" t="t" l="l"/>
            <a:pathLst>
              <a:path h="6169568" w="4079627">
                <a:moveTo>
                  <a:pt x="0" y="0"/>
                </a:moveTo>
                <a:lnTo>
                  <a:pt x="4079627" y="0"/>
                </a:lnTo>
                <a:lnTo>
                  <a:pt x="4079627" y="6169568"/>
                </a:lnTo>
                <a:lnTo>
                  <a:pt x="0" y="6169568"/>
                </a:lnTo>
                <a:lnTo>
                  <a:pt x="0" y="0"/>
                </a:lnTo>
                <a:close/>
              </a:path>
            </a:pathLst>
          </a:custGeom>
          <a:blipFill>
            <a:blip r:embed="rId3"/>
            <a:stretch>
              <a:fillRect l="0" t="0" r="0" b="0"/>
            </a:stretch>
          </a:blipFill>
        </p:spPr>
      </p:sp>
      <p:sp>
        <p:nvSpPr>
          <p:cNvPr name="Freeform 9" id="9"/>
          <p:cNvSpPr/>
          <p:nvPr/>
        </p:nvSpPr>
        <p:spPr>
          <a:xfrm flipH="false" flipV="false" rot="0">
            <a:off x="12220743" y="1810224"/>
            <a:ext cx="4118187" cy="6169568"/>
          </a:xfrm>
          <a:custGeom>
            <a:avLst/>
            <a:gdLst/>
            <a:ahLst/>
            <a:cxnLst/>
            <a:rect r="r" b="b" t="t" l="l"/>
            <a:pathLst>
              <a:path h="6169568" w="4118187">
                <a:moveTo>
                  <a:pt x="0" y="0"/>
                </a:moveTo>
                <a:lnTo>
                  <a:pt x="4118187" y="0"/>
                </a:lnTo>
                <a:lnTo>
                  <a:pt x="4118187" y="6169568"/>
                </a:lnTo>
                <a:lnTo>
                  <a:pt x="0" y="6169568"/>
                </a:lnTo>
                <a:lnTo>
                  <a:pt x="0" y="0"/>
                </a:lnTo>
                <a:close/>
              </a:path>
            </a:pathLst>
          </a:custGeom>
          <a:blipFill>
            <a:blip r:embed="rId4"/>
            <a:stretch>
              <a:fillRect l="0" t="0" r="0" b="0"/>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2" id="12"/>
          <p:cNvSpPr txBox="true"/>
          <p:nvPr/>
        </p:nvSpPr>
        <p:spPr>
          <a:xfrm rot="0">
            <a:off x="8322401" y="131445"/>
            <a:ext cx="8016529" cy="727710"/>
          </a:xfrm>
          <a:prstGeom prst="rect">
            <a:avLst/>
          </a:prstGeom>
        </p:spPr>
        <p:txBody>
          <a:bodyPr anchor="t" rtlCol="false" tIns="0" lIns="0" bIns="0" rIns="0">
            <a:spAutoFit/>
          </a:bodyPr>
          <a:lstStyle/>
          <a:p>
            <a:pPr algn="l">
              <a:lnSpc>
                <a:spcPts val="2940"/>
              </a:lnSpc>
            </a:pPr>
            <a:r>
              <a:rPr lang="en-US" sz="2100">
                <a:solidFill>
                  <a:srgbClr val="000000"/>
                </a:solidFill>
                <a:latin typeface="Montserrat"/>
                <a:ea typeface="Montserrat"/>
                <a:cs typeface="Montserrat"/>
                <a:sym typeface="Montserrat"/>
              </a:rPr>
              <a:t>JOWAE</a:t>
            </a:r>
          </a:p>
          <a:p>
            <a:pPr algn="l">
              <a:lnSpc>
                <a:spcPts val="2940"/>
              </a:lnSpc>
              <a:spcBef>
                <a:spcPct val="0"/>
              </a:spcBef>
            </a:pPr>
            <a:r>
              <a:rPr lang="en-US" sz="2100">
                <a:solidFill>
                  <a:srgbClr val="000000"/>
                </a:solidFill>
                <a:latin typeface="Montserrat"/>
                <a:ea typeface="Montserrat"/>
                <a:cs typeface="Montserrat"/>
                <a:sym typeface="Montserrat"/>
              </a:rPr>
              <a:t>Renaissance Polat Bosphorus Hotel İstanbul/Türkiye</a:t>
            </a:r>
          </a:p>
        </p:txBody>
      </p:sp>
      <p:sp>
        <p:nvSpPr>
          <p:cNvPr name="TextBox 13" id="13"/>
          <p:cNvSpPr txBox="true"/>
          <p:nvPr/>
        </p:nvSpPr>
        <p:spPr>
          <a:xfrm rot="0">
            <a:off x="6157178"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4" id="14"/>
          <p:cNvSpPr txBox="true"/>
          <p:nvPr/>
        </p:nvSpPr>
        <p:spPr>
          <a:xfrm rot="0">
            <a:off x="3851332" y="8530590"/>
            <a:ext cx="11606317"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Wooden and stone textures, green plants, and pastel tones symbolize the power of nature and the natural balance of the skin.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1028700" y="1900257"/>
            <a:ext cx="7907602" cy="5268440"/>
          </a:xfrm>
          <a:custGeom>
            <a:avLst/>
            <a:gdLst/>
            <a:ahLst/>
            <a:cxnLst/>
            <a:rect r="r" b="b" t="t" l="l"/>
            <a:pathLst>
              <a:path h="5268440" w="7907602">
                <a:moveTo>
                  <a:pt x="0" y="0"/>
                </a:moveTo>
                <a:lnTo>
                  <a:pt x="7907602" y="0"/>
                </a:lnTo>
                <a:lnTo>
                  <a:pt x="7907602" y="5268440"/>
                </a:lnTo>
                <a:lnTo>
                  <a:pt x="0" y="5268440"/>
                </a:lnTo>
                <a:lnTo>
                  <a:pt x="0" y="0"/>
                </a:lnTo>
                <a:close/>
              </a:path>
            </a:pathLst>
          </a:custGeom>
          <a:blipFill>
            <a:blip r:embed="rId2"/>
            <a:stretch>
              <a:fillRect l="0" t="0" r="0" b="0"/>
            </a:stretch>
          </a:blipFill>
        </p:spPr>
      </p:sp>
      <p:sp>
        <p:nvSpPr>
          <p:cNvPr name="Freeform 8" id="8"/>
          <p:cNvSpPr/>
          <p:nvPr/>
        </p:nvSpPr>
        <p:spPr>
          <a:xfrm flipH="false" flipV="false" rot="0">
            <a:off x="9654491" y="1900257"/>
            <a:ext cx="7892793" cy="5268440"/>
          </a:xfrm>
          <a:custGeom>
            <a:avLst/>
            <a:gdLst/>
            <a:ahLst/>
            <a:cxnLst/>
            <a:rect r="r" b="b" t="t" l="l"/>
            <a:pathLst>
              <a:path h="5268440" w="7892793">
                <a:moveTo>
                  <a:pt x="0" y="0"/>
                </a:moveTo>
                <a:lnTo>
                  <a:pt x="7892793" y="0"/>
                </a:lnTo>
                <a:lnTo>
                  <a:pt x="7892793" y="5268440"/>
                </a:lnTo>
                <a:lnTo>
                  <a:pt x="0" y="5268440"/>
                </a:lnTo>
                <a:lnTo>
                  <a:pt x="0" y="0"/>
                </a:lnTo>
                <a:close/>
              </a:path>
            </a:pathLst>
          </a:custGeom>
          <a:blipFill>
            <a:blip r:embed="rId3"/>
            <a:stretch>
              <a:fillRect l="0" t="0" r="0" b="0"/>
            </a:stretch>
          </a:blipFill>
        </p:spPr>
      </p:sp>
      <p:sp>
        <p:nvSpPr>
          <p:cNvPr name="TextBox 9" id="9"/>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0" id="10"/>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1" id="11"/>
          <p:cNvSpPr txBox="true"/>
          <p:nvPr/>
        </p:nvSpPr>
        <p:spPr>
          <a:xfrm rot="0">
            <a:off x="8322401" y="131445"/>
            <a:ext cx="7940794" cy="727710"/>
          </a:xfrm>
          <a:prstGeom prst="rect">
            <a:avLst/>
          </a:prstGeom>
        </p:spPr>
        <p:txBody>
          <a:bodyPr anchor="t" rtlCol="false" tIns="0" lIns="0" bIns="0" rIns="0">
            <a:spAutoFit/>
          </a:bodyPr>
          <a:lstStyle/>
          <a:p>
            <a:pPr algn="l">
              <a:lnSpc>
                <a:spcPts val="2940"/>
              </a:lnSpc>
            </a:pPr>
            <a:r>
              <a:rPr lang="en-US" sz="2100">
                <a:solidFill>
                  <a:srgbClr val="000000"/>
                </a:solidFill>
                <a:latin typeface="Montserrat"/>
                <a:ea typeface="Montserrat"/>
                <a:cs typeface="Montserrat"/>
                <a:sym typeface="Montserrat"/>
              </a:rPr>
              <a:t>JOWAE</a:t>
            </a:r>
          </a:p>
          <a:p>
            <a:pPr algn="l">
              <a:lnSpc>
                <a:spcPts val="2940"/>
              </a:lnSpc>
              <a:spcBef>
                <a:spcPct val="0"/>
              </a:spcBef>
            </a:pPr>
            <a:r>
              <a:rPr lang="en-US" sz="2100">
                <a:solidFill>
                  <a:srgbClr val="000000"/>
                </a:solidFill>
                <a:latin typeface="Montserrat"/>
                <a:ea typeface="Montserrat"/>
                <a:cs typeface="Montserrat"/>
                <a:sym typeface="Montserrat"/>
              </a:rPr>
              <a:t>Renaissance Polat Bosphorus Hotel İstanbul/Türkiye</a:t>
            </a:r>
          </a:p>
        </p:txBody>
      </p:sp>
      <p:sp>
        <p:nvSpPr>
          <p:cNvPr name="TextBox 12" id="12"/>
          <p:cNvSpPr txBox="true"/>
          <p:nvPr/>
        </p:nvSpPr>
        <p:spPr>
          <a:xfrm rot="0">
            <a:off x="6157178"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3" id="13"/>
          <p:cNvSpPr txBox="true"/>
          <p:nvPr/>
        </p:nvSpPr>
        <p:spPr>
          <a:xfrm rot="0">
            <a:off x="3851332" y="8006897"/>
            <a:ext cx="11606317" cy="1470660"/>
          </a:xfrm>
          <a:prstGeom prst="rect">
            <a:avLst/>
          </a:prstGeom>
        </p:spPr>
        <p:txBody>
          <a:bodyPr anchor="t" rtlCol="false" tIns="0" lIns="0" bIns="0" rIns="0">
            <a:spAutoFit/>
          </a:bodyPr>
          <a:lstStyle/>
          <a:p>
            <a:pPr algn="ctr">
              <a:lnSpc>
                <a:spcPts val="2940"/>
              </a:lnSpc>
            </a:pPr>
          </a:p>
          <a:p>
            <a:pPr algn="ctr">
              <a:lnSpc>
                <a:spcPts val="2940"/>
              </a:lnSpc>
            </a:pPr>
            <a:r>
              <a:rPr lang="en-US" sz="2100">
                <a:solidFill>
                  <a:srgbClr val="000000"/>
                </a:solidFill>
                <a:latin typeface="Montserrat"/>
                <a:ea typeface="Montserrat"/>
                <a:cs typeface="Montserrat"/>
                <a:sym typeface="Montserrat"/>
              </a:rPr>
              <a:t>We crafted a space that seamlessly integrates with nature, while embodying the cozy comfort of your own home.</a:t>
            </a:r>
          </a:p>
          <a:p>
            <a:pPr algn="ctr">
              <a:lnSpc>
                <a:spcPts val="294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1027744" y="1929735"/>
            <a:ext cx="4891817" cy="7328565"/>
          </a:xfrm>
          <a:custGeom>
            <a:avLst/>
            <a:gdLst/>
            <a:ahLst/>
            <a:cxnLst/>
            <a:rect r="r" b="b" t="t" l="l"/>
            <a:pathLst>
              <a:path h="7328565" w="4891817">
                <a:moveTo>
                  <a:pt x="0" y="0"/>
                </a:moveTo>
                <a:lnTo>
                  <a:pt x="4891817" y="0"/>
                </a:lnTo>
                <a:lnTo>
                  <a:pt x="4891817" y="7328565"/>
                </a:lnTo>
                <a:lnTo>
                  <a:pt x="0" y="7328565"/>
                </a:lnTo>
                <a:lnTo>
                  <a:pt x="0" y="0"/>
                </a:lnTo>
                <a:close/>
              </a:path>
            </a:pathLst>
          </a:custGeom>
          <a:blipFill>
            <a:blip r:embed="rId2"/>
            <a:stretch>
              <a:fillRect l="0" t="0" r="0" b="0"/>
            </a:stretch>
          </a:blipFill>
        </p:spPr>
      </p:sp>
      <p:sp>
        <p:nvSpPr>
          <p:cNvPr name="Freeform 8" id="8"/>
          <p:cNvSpPr/>
          <p:nvPr/>
        </p:nvSpPr>
        <p:spPr>
          <a:xfrm flipH="false" flipV="false" rot="0">
            <a:off x="6743911" y="1929735"/>
            <a:ext cx="4891817" cy="7328565"/>
          </a:xfrm>
          <a:custGeom>
            <a:avLst/>
            <a:gdLst/>
            <a:ahLst/>
            <a:cxnLst/>
            <a:rect r="r" b="b" t="t" l="l"/>
            <a:pathLst>
              <a:path h="7328565" w="4891817">
                <a:moveTo>
                  <a:pt x="0" y="0"/>
                </a:moveTo>
                <a:lnTo>
                  <a:pt x="4891817" y="0"/>
                </a:lnTo>
                <a:lnTo>
                  <a:pt x="4891817" y="7328565"/>
                </a:lnTo>
                <a:lnTo>
                  <a:pt x="0" y="7328565"/>
                </a:lnTo>
                <a:lnTo>
                  <a:pt x="0" y="0"/>
                </a:lnTo>
                <a:close/>
              </a:path>
            </a:pathLst>
          </a:custGeom>
          <a:blipFill>
            <a:blip r:embed="rId3"/>
            <a:stretch>
              <a:fillRect l="0" t="0" r="0" b="0"/>
            </a:stretch>
          </a:blipFill>
        </p:spPr>
      </p:sp>
      <p:sp>
        <p:nvSpPr>
          <p:cNvPr name="Freeform 9" id="9"/>
          <p:cNvSpPr/>
          <p:nvPr/>
        </p:nvSpPr>
        <p:spPr>
          <a:xfrm flipH="false" flipV="false" rot="0">
            <a:off x="12461903" y="1929735"/>
            <a:ext cx="4796441" cy="7185680"/>
          </a:xfrm>
          <a:custGeom>
            <a:avLst/>
            <a:gdLst/>
            <a:ahLst/>
            <a:cxnLst/>
            <a:rect r="r" b="b" t="t" l="l"/>
            <a:pathLst>
              <a:path h="7185680" w="4796441">
                <a:moveTo>
                  <a:pt x="0" y="0"/>
                </a:moveTo>
                <a:lnTo>
                  <a:pt x="4796441" y="0"/>
                </a:lnTo>
                <a:lnTo>
                  <a:pt x="4796441" y="7185680"/>
                </a:lnTo>
                <a:lnTo>
                  <a:pt x="0" y="7185680"/>
                </a:lnTo>
                <a:lnTo>
                  <a:pt x="0" y="0"/>
                </a:lnTo>
                <a:close/>
              </a:path>
            </a:pathLst>
          </a:custGeom>
          <a:blipFill>
            <a:blip r:embed="rId4"/>
            <a:stretch>
              <a:fillRect l="0" t="0" r="0" b="0"/>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2" id="12"/>
          <p:cNvSpPr txBox="true"/>
          <p:nvPr/>
        </p:nvSpPr>
        <p:spPr>
          <a:xfrm rot="0">
            <a:off x="8322401" y="131445"/>
            <a:ext cx="5447091" cy="727710"/>
          </a:xfrm>
          <a:prstGeom prst="rect">
            <a:avLst/>
          </a:prstGeom>
        </p:spPr>
        <p:txBody>
          <a:bodyPr anchor="t" rtlCol="false" tIns="0" lIns="0" bIns="0" rIns="0">
            <a:spAutoFit/>
          </a:bodyPr>
          <a:lstStyle/>
          <a:p>
            <a:pPr algn="l">
              <a:lnSpc>
                <a:spcPts val="2940"/>
              </a:lnSpc>
            </a:pPr>
            <a:r>
              <a:rPr lang="en-US" sz="2100">
                <a:solidFill>
                  <a:srgbClr val="000000"/>
                </a:solidFill>
                <a:latin typeface="Montserrat"/>
                <a:ea typeface="Montserrat"/>
                <a:cs typeface="Montserrat"/>
                <a:sym typeface="Montserrat"/>
              </a:rPr>
              <a:t>Maison Francis Kurkdjian Launch</a:t>
            </a:r>
          </a:p>
          <a:p>
            <a:pPr algn="l">
              <a:lnSpc>
                <a:spcPts val="2940"/>
              </a:lnSpc>
              <a:spcBef>
                <a:spcPct val="0"/>
              </a:spcBef>
            </a:pPr>
            <a:r>
              <a:rPr lang="en-US" sz="2100">
                <a:solidFill>
                  <a:srgbClr val="000000"/>
                </a:solidFill>
                <a:latin typeface="Montserrat"/>
                <a:ea typeface="Montserrat"/>
                <a:cs typeface="Montserrat"/>
                <a:sym typeface="Montserrat"/>
              </a:rPr>
              <a:t>Soho House İstanbul/</a:t>
            </a:r>
            <a:r>
              <a:rPr lang="en-US" sz="2100">
                <a:solidFill>
                  <a:srgbClr val="000000"/>
                </a:solidFill>
                <a:latin typeface="Montserrat"/>
                <a:ea typeface="Montserrat"/>
                <a:cs typeface="Montserrat"/>
                <a:sym typeface="Montserrat"/>
              </a:rPr>
              <a:t>Türkiye</a:t>
            </a:r>
          </a:p>
        </p:txBody>
      </p:sp>
      <p:sp>
        <p:nvSpPr>
          <p:cNvPr name="TextBox 13" id="13"/>
          <p:cNvSpPr txBox="true"/>
          <p:nvPr/>
        </p:nvSpPr>
        <p:spPr>
          <a:xfrm rot="0">
            <a:off x="6157178"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AutoShape 7" id="7"/>
          <p:cNvSpPr/>
          <p:nvPr/>
        </p:nvSpPr>
        <p:spPr>
          <a:xfrm>
            <a:off x="9144000" y="5333347"/>
            <a:ext cx="8800633" cy="0"/>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241570" y="1578185"/>
            <a:ext cx="5004892" cy="3759925"/>
          </a:xfrm>
          <a:custGeom>
            <a:avLst/>
            <a:gdLst/>
            <a:ahLst/>
            <a:cxnLst/>
            <a:rect r="r" b="b" t="t" l="l"/>
            <a:pathLst>
              <a:path h="3759925" w="5004892">
                <a:moveTo>
                  <a:pt x="0" y="0"/>
                </a:moveTo>
                <a:lnTo>
                  <a:pt x="5004892" y="0"/>
                </a:lnTo>
                <a:lnTo>
                  <a:pt x="5004892" y="3759925"/>
                </a:lnTo>
                <a:lnTo>
                  <a:pt x="0" y="3759925"/>
                </a:lnTo>
                <a:lnTo>
                  <a:pt x="0" y="0"/>
                </a:lnTo>
                <a:close/>
              </a:path>
            </a:pathLst>
          </a:custGeom>
          <a:blipFill>
            <a:blip r:embed="rId2"/>
            <a:stretch>
              <a:fillRect l="0" t="0" r="0" b="0"/>
            </a:stretch>
          </a:blipFill>
        </p:spPr>
      </p:sp>
      <p:sp>
        <p:nvSpPr>
          <p:cNvPr name="Freeform 9" id="9"/>
          <p:cNvSpPr/>
          <p:nvPr/>
        </p:nvSpPr>
        <p:spPr>
          <a:xfrm flipH="false" flipV="false" rot="0">
            <a:off x="5765450" y="1578185"/>
            <a:ext cx="2819944" cy="3759925"/>
          </a:xfrm>
          <a:custGeom>
            <a:avLst/>
            <a:gdLst/>
            <a:ahLst/>
            <a:cxnLst/>
            <a:rect r="r" b="b" t="t" l="l"/>
            <a:pathLst>
              <a:path h="3759925" w="2819944">
                <a:moveTo>
                  <a:pt x="0" y="0"/>
                </a:moveTo>
                <a:lnTo>
                  <a:pt x="2819944" y="0"/>
                </a:lnTo>
                <a:lnTo>
                  <a:pt x="2819944" y="3759925"/>
                </a:lnTo>
                <a:lnTo>
                  <a:pt x="0" y="3759925"/>
                </a:lnTo>
                <a:lnTo>
                  <a:pt x="0" y="0"/>
                </a:lnTo>
                <a:close/>
              </a:path>
            </a:pathLst>
          </a:custGeom>
          <a:blipFill>
            <a:blip r:embed="rId3"/>
            <a:stretch>
              <a:fillRect l="0" t="0" r="0" b="0"/>
            </a:stretch>
          </a:blipFill>
        </p:spPr>
      </p:sp>
      <p:sp>
        <p:nvSpPr>
          <p:cNvPr name="Freeform 10" id="10"/>
          <p:cNvSpPr/>
          <p:nvPr/>
        </p:nvSpPr>
        <p:spPr>
          <a:xfrm flipH="false" flipV="false" rot="0">
            <a:off x="12931399" y="6204461"/>
            <a:ext cx="5013233" cy="3759925"/>
          </a:xfrm>
          <a:custGeom>
            <a:avLst/>
            <a:gdLst/>
            <a:ahLst/>
            <a:cxnLst/>
            <a:rect r="r" b="b" t="t" l="l"/>
            <a:pathLst>
              <a:path h="3759925" w="5013233">
                <a:moveTo>
                  <a:pt x="0" y="0"/>
                </a:moveTo>
                <a:lnTo>
                  <a:pt x="5013234" y="0"/>
                </a:lnTo>
                <a:lnTo>
                  <a:pt x="5013234" y="3759925"/>
                </a:lnTo>
                <a:lnTo>
                  <a:pt x="0" y="3759925"/>
                </a:lnTo>
                <a:lnTo>
                  <a:pt x="0" y="0"/>
                </a:lnTo>
                <a:close/>
              </a:path>
            </a:pathLst>
          </a:custGeom>
          <a:blipFill>
            <a:blip r:embed="rId4"/>
            <a:stretch>
              <a:fillRect l="0" t="0" r="0" b="0"/>
            </a:stretch>
          </a:blipFill>
        </p:spPr>
      </p:sp>
      <p:sp>
        <p:nvSpPr>
          <p:cNvPr name="Freeform 11" id="11"/>
          <p:cNvSpPr/>
          <p:nvPr/>
        </p:nvSpPr>
        <p:spPr>
          <a:xfrm flipH="false" flipV="false" rot="0">
            <a:off x="241570" y="6187342"/>
            <a:ext cx="5013233" cy="3759925"/>
          </a:xfrm>
          <a:custGeom>
            <a:avLst/>
            <a:gdLst/>
            <a:ahLst/>
            <a:cxnLst/>
            <a:rect r="r" b="b" t="t" l="l"/>
            <a:pathLst>
              <a:path h="3759925" w="5013233">
                <a:moveTo>
                  <a:pt x="0" y="0"/>
                </a:moveTo>
                <a:lnTo>
                  <a:pt x="5013233" y="0"/>
                </a:lnTo>
                <a:lnTo>
                  <a:pt x="5013233" y="3759925"/>
                </a:lnTo>
                <a:lnTo>
                  <a:pt x="0" y="3759925"/>
                </a:lnTo>
                <a:lnTo>
                  <a:pt x="0" y="0"/>
                </a:lnTo>
                <a:close/>
              </a:path>
            </a:pathLst>
          </a:custGeom>
          <a:blipFill>
            <a:blip r:embed="rId5"/>
            <a:stretch>
              <a:fillRect l="0" t="0" r="0" b="0"/>
            </a:stretch>
          </a:blipFill>
        </p:spPr>
      </p:sp>
      <p:sp>
        <p:nvSpPr>
          <p:cNvPr name="Freeform 12" id="12"/>
          <p:cNvSpPr/>
          <p:nvPr/>
        </p:nvSpPr>
        <p:spPr>
          <a:xfrm flipH="false" flipV="false" rot="0">
            <a:off x="5824140" y="6187342"/>
            <a:ext cx="2819944" cy="3759925"/>
          </a:xfrm>
          <a:custGeom>
            <a:avLst/>
            <a:gdLst/>
            <a:ahLst/>
            <a:cxnLst/>
            <a:rect r="r" b="b" t="t" l="l"/>
            <a:pathLst>
              <a:path h="3759925" w="2819944">
                <a:moveTo>
                  <a:pt x="0" y="0"/>
                </a:moveTo>
                <a:lnTo>
                  <a:pt x="2819943" y="0"/>
                </a:lnTo>
                <a:lnTo>
                  <a:pt x="2819943" y="3759925"/>
                </a:lnTo>
                <a:lnTo>
                  <a:pt x="0" y="3759925"/>
                </a:lnTo>
                <a:lnTo>
                  <a:pt x="0" y="0"/>
                </a:lnTo>
                <a:close/>
              </a:path>
            </a:pathLst>
          </a:custGeom>
          <a:blipFill>
            <a:blip r:embed="rId6"/>
            <a:stretch>
              <a:fillRect l="0" t="0" r="0" b="0"/>
            </a:stretch>
          </a:blipFill>
        </p:spPr>
      </p:sp>
      <p:sp>
        <p:nvSpPr>
          <p:cNvPr name="Freeform 13" id="13"/>
          <p:cNvSpPr/>
          <p:nvPr/>
        </p:nvSpPr>
        <p:spPr>
          <a:xfrm flipH="false" flipV="false" rot="0">
            <a:off x="9351913" y="6204461"/>
            <a:ext cx="3152966" cy="3725686"/>
          </a:xfrm>
          <a:custGeom>
            <a:avLst/>
            <a:gdLst/>
            <a:ahLst/>
            <a:cxnLst/>
            <a:rect r="r" b="b" t="t" l="l"/>
            <a:pathLst>
              <a:path h="3725686" w="3152966">
                <a:moveTo>
                  <a:pt x="0" y="0"/>
                </a:moveTo>
                <a:lnTo>
                  <a:pt x="3152966" y="0"/>
                </a:lnTo>
                <a:lnTo>
                  <a:pt x="3152966" y="3725686"/>
                </a:lnTo>
                <a:lnTo>
                  <a:pt x="0" y="3725686"/>
                </a:lnTo>
                <a:lnTo>
                  <a:pt x="0" y="0"/>
                </a:lnTo>
                <a:close/>
              </a:path>
            </a:pathLst>
          </a:custGeom>
          <a:blipFill>
            <a:blip r:embed="rId7"/>
            <a:stretch>
              <a:fillRect l="-17136" t="-31461" r="0" b="-711"/>
            </a:stretch>
          </a:blipFill>
        </p:spPr>
      </p:sp>
      <p:sp>
        <p:nvSpPr>
          <p:cNvPr name="TextBox 14" id="14"/>
          <p:cNvSpPr txBox="true"/>
          <p:nvPr/>
        </p:nvSpPr>
        <p:spPr>
          <a:xfrm rot="0">
            <a:off x="241570" y="-47625"/>
            <a:ext cx="3301796" cy="1019175"/>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Social Responsibility</a:t>
            </a:r>
          </a:p>
        </p:txBody>
      </p:sp>
      <p:sp>
        <p:nvSpPr>
          <p:cNvPr name="TextBox 15" id="15"/>
          <p:cNvSpPr txBox="true"/>
          <p:nvPr/>
        </p:nvSpPr>
        <p:spPr>
          <a:xfrm rot="0">
            <a:off x="8322401" y="131445"/>
            <a:ext cx="5535243" cy="727710"/>
          </a:xfrm>
          <a:prstGeom prst="rect">
            <a:avLst/>
          </a:prstGeom>
        </p:spPr>
        <p:txBody>
          <a:bodyPr anchor="t" rtlCol="false" tIns="0" lIns="0" bIns="0" rIns="0">
            <a:spAutoFit/>
          </a:bodyPr>
          <a:lstStyle/>
          <a:p>
            <a:pPr algn="l">
              <a:lnSpc>
                <a:spcPts val="2940"/>
              </a:lnSpc>
            </a:pPr>
            <a:r>
              <a:rPr lang="en-US" sz="2100">
                <a:solidFill>
                  <a:srgbClr val="000000"/>
                </a:solidFill>
                <a:latin typeface="Montserrat"/>
                <a:ea typeface="Montserrat"/>
                <a:cs typeface="Montserrat"/>
                <a:sym typeface="Montserrat"/>
              </a:rPr>
              <a:t>Sustainable Education</a:t>
            </a:r>
          </a:p>
          <a:p>
            <a:pPr algn="l">
              <a:lnSpc>
                <a:spcPts val="2940"/>
              </a:lnSpc>
              <a:spcBef>
                <a:spcPct val="0"/>
              </a:spcBef>
            </a:pPr>
            <a:r>
              <a:rPr lang="en-US" sz="2100">
                <a:solidFill>
                  <a:srgbClr val="000000"/>
                </a:solidFill>
                <a:latin typeface="Montserrat"/>
                <a:ea typeface="Montserrat"/>
                <a:cs typeface="Montserrat"/>
                <a:sym typeface="Montserrat"/>
              </a:rPr>
              <a:t>Kars/Türkiye</a:t>
            </a:r>
          </a:p>
        </p:txBody>
      </p:sp>
      <p:sp>
        <p:nvSpPr>
          <p:cNvPr name="TextBox 16" id="16"/>
          <p:cNvSpPr txBox="true"/>
          <p:nvPr/>
        </p:nvSpPr>
        <p:spPr>
          <a:xfrm rot="0">
            <a:off x="9351913" y="2127347"/>
            <a:ext cx="8592720" cy="2585085"/>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 ‘’Sustainable Education” project, aimed at helping schools in Kars, a region in Eastern Turkey, where many schools face significant challenges due to limited resources.We collected </a:t>
            </a:r>
            <a:r>
              <a:rPr lang="en-US" b="true" sz="2100">
                <a:solidFill>
                  <a:srgbClr val="000000"/>
                </a:solidFill>
                <a:latin typeface="Montserrat Bold"/>
                <a:ea typeface="Montserrat Bold"/>
                <a:cs typeface="Montserrat Bold"/>
                <a:sym typeface="Montserrat Bold"/>
              </a:rPr>
              <a:t>old display stands</a:t>
            </a:r>
            <a:r>
              <a:rPr lang="en-US" sz="2100">
                <a:solidFill>
                  <a:srgbClr val="000000"/>
                </a:solidFill>
                <a:latin typeface="Montserrat"/>
                <a:ea typeface="Montserrat"/>
                <a:cs typeface="Montserrat"/>
                <a:sym typeface="Montserrat"/>
              </a:rPr>
              <a:t> and creatively transformed them into functional bookshelves and cabinets</a:t>
            </a:r>
            <a:r>
              <a:rPr lang="en-US" b="true" sz="2100">
                <a:solidFill>
                  <a:srgbClr val="000000"/>
                </a:solidFill>
                <a:latin typeface="Montserrat Bold"/>
                <a:ea typeface="Montserrat Bold"/>
                <a:cs typeface="Montserrat Bold"/>
                <a:sym typeface="Montserrat Bold"/>
              </a:rPr>
              <a:t>.All the materials</a:t>
            </a:r>
            <a:r>
              <a:rPr lang="en-US" sz="2100">
                <a:solidFill>
                  <a:srgbClr val="000000"/>
                </a:solidFill>
                <a:latin typeface="Montserrat"/>
                <a:ea typeface="Montserrat"/>
                <a:cs typeface="Montserrat"/>
                <a:sym typeface="Montserrat"/>
              </a:rPr>
              <a:t> used in this project were </a:t>
            </a:r>
            <a:r>
              <a:rPr lang="en-US" b="true" sz="2100">
                <a:solidFill>
                  <a:srgbClr val="000000"/>
                </a:solidFill>
                <a:latin typeface="Montserrat Bold"/>
                <a:ea typeface="Montserrat Bold"/>
                <a:cs typeface="Montserrat Bold"/>
                <a:sym typeface="Montserrat Bold"/>
              </a:rPr>
              <a:t>recycled</a:t>
            </a:r>
            <a:r>
              <a:rPr lang="en-US" sz="2100">
                <a:solidFill>
                  <a:srgbClr val="000000"/>
                </a:solidFill>
                <a:latin typeface="Montserrat"/>
                <a:ea typeface="Montserrat"/>
                <a:cs typeface="Montserrat"/>
                <a:sym typeface="Montserrat"/>
              </a:rPr>
              <a:t>, helping reduce waste and promoting a more </a:t>
            </a:r>
            <a:r>
              <a:rPr lang="en-US" b="true" sz="2100">
                <a:solidFill>
                  <a:srgbClr val="000000"/>
                </a:solidFill>
                <a:latin typeface="Montserrat Bold"/>
                <a:ea typeface="Montserrat Bold"/>
                <a:cs typeface="Montserrat Bold"/>
                <a:sym typeface="Montserrat Bold"/>
              </a:rPr>
              <a:t>sustainable approach</a:t>
            </a:r>
            <a:r>
              <a:rPr lang="en-US" sz="2100">
                <a:solidFill>
                  <a:srgbClr val="000000"/>
                </a:solidFill>
                <a:latin typeface="Montserrat"/>
                <a:ea typeface="Montserrat"/>
                <a:cs typeface="Montserrat"/>
                <a:sym typeface="Montserrat"/>
              </a:rPr>
              <a:t> to resource management.</a:t>
            </a:r>
          </a:p>
        </p:txBody>
      </p:sp>
      <p:sp>
        <p:nvSpPr>
          <p:cNvPr name="TextBox 17" id="17"/>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8" id="18"/>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AutoShape 7" id="7"/>
          <p:cNvSpPr/>
          <p:nvPr/>
        </p:nvSpPr>
        <p:spPr>
          <a:xfrm flipV="true">
            <a:off x="361506" y="5960318"/>
            <a:ext cx="17517823" cy="0"/>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361506" y="1401105"/>
            <a:ext cx="5434987" cy="4076241"/>
          </a:xfrm>
          <a:custGeom>
            <a:avLst/>
            <a:gdLst/>
            <a:ahLst/>
            <a:cxnLst/>
            <a:rect r="r" b="b" t="t" l="l"/>
            <a:pathLst>
              <a:path h="4076241" w="5434987">
                <a:moveTo>
                  <a:pt x="0" y="0"/>
                </a:moveTo>
                <a:lnTo>
                  <a:pt x="5434988" y="0"/>
                </a:lnTo>
                <a:lnTo>
                  <a:pt x="5434988" y="4076240"/>
                </a:lnTo>
                <a:lnTo>
                  <a:pt x="0" y="4076240"/>
                </a:lnTo>
                <a:lnTo>
                  <a:pt x="0" y="0"/>
                </a:lnTo>
                <a:close/>
              </a:path>
            </a:pathLst>
          </a:custGeom>
          <a:blipFill>
            <a:blip r:embed="rId2"/>
            <a:stretch>
              <a:fillRect l="0" t="0" r="0" b="0"/>
            </a:stretch>
          </a:blipFill>
        </p:spPr>
      </p:sp>
      <p:sp>
        <p:nvSpPr>
          <p:cNvPr name="Freeform 9" id="9"/>
          <p:cNvSpPr/>
          <p:nvPr/>
        </p:nvSpPr>
        <p:spPr>
          <a:xfrm flipH="false" flipV="false" rot="0">
            <a:off x="6268396" y="1401105"/>
            <a:ext cx="3057180" cy="4076241"/>
          </a:xfrm>
          <a:custGeom>
            <a:avLst/>
            <a:gdLst/>
            <a:ahLst/>
            <a:cxnLst/>
            <a:rect r="r" b="b" t="t" l="l"/>
            <a:pathLst>
              <a:path h="4076241" w="3057180">
                <a:moveTo>
                  <a:pt x="0" y="0"/>
                </a:moveTo>
                <a:lnTo>
                  <a:pt x="3057181" y="0"/>
                </a:lnTo>
                <a:lnTo>
                  <a:pt x="3057181" y="4076240"/>
                </a:lnTo>
                <a:lnTo>
                  <a:pt x="0" y="4076240"/>
                </a:lnTo>
                <a:lnTo>
                  <a:pt x="0" y="0"/>
                </a:lnTo>
                <a:close/>
              </a:path>
            </a:pathLst>
          </a:custGeom>
          <a:blipFill>
            <a:blip r:embed="rId3"/>
            <a:stretch>
              <a:fillRect l="0" t="0" r="0" b="0"/>
            </a:stretch>
          </a:blipFill>
        </p:spPr>
      </p:sp>
      <p:sp>
        <p:nvSpPr>
          <p:cNvPr name="Freeform 10" id="10"/>
          <p:cNvSpPr/>
          <p:nvPr/>
        </p:nvSpPr>
        <p:spPr>
          <a:xfrm flipH="false" flipV="false" rot="0">
            <a:off x="0" y="6441331"/>
            <a:ext cx="7011932" cy="3409552"/>
          </a:xfrm>
          <a:custGeom>
            <a:avLst/>
            <a:gdLst/>
            <a:ahLst/>
            <a:cxnLst/>
            <a:rect r="r" b="b" t="t" l="l"/>
            <a:pathLst>
              <a:path h="3409552" w="7011932">
                <a:moveTo>
                  <a:pt x="0" y="0"/>
                </a:moveTo>
                <a:lnTo>
                  <a:pt x="7011932" y="0"/>
                </a:lnTo>
                <a:lnTo>
                  <a:pt x="7011932" y="3409552"/>
                </a:lnTo>
                <a:lnTo>
                  <a:pt x="0" y="3409552"/>
                </a:lnTo>
                <a:lnTo>
                  <a:pt x="0" y="0"/>
                </a:lnTo>
                <a:close/>
              </a:path>
            </a:pathLst>
          </a:custGeom>
          <a:blipFill>
            <a:blip r:embed="rId4"/>
            <a:stretch>
              <a:fillRect l="0" t="0" r="0" b="0"/>
            </a:stretch>
          </a:blipFill>
        </p:spPr>
      </p:sp>
      <p:sp>
        <p:nvSpPr>
          <p:cNvPr name="Freeform 11" id="11"/>
          <p:cNvSpPr/>
          <p:nvPr/>
        </p:nvSpPr>
        <p:spPr>
          <a:xfrm flipH="false" flipV="false" rot="0">
            <a:off x="7796986" y="6441331"/>
            <a:ext cx="7011932" cy="3409552"/>
          </a:xfrm>
          <a:custGeom>
            <a:avLst/>
            <a:gdLst/>
            <a:ahLst/>
            <a:cxnLst/>
            <a:rect r="r" b="b" t="t" l="l"/>
            <a:pathLst>
              <a:path h="3409552" w="7011932">
                <a:moveTo>
                  <a:pt x="0" y="0"/>
                </a:moveTo>
                <a:lnTo>
                  <a:pt x="7011932" y="0"/>
                </a:lnTo>
                <a:lnTo>
                  <a:pt x="7011932" y="3409552"/>
                </a:lnTo>
                <a:lnTo>
                  <a:pt x="0" y="3409552"/>
                </a:lnTo>
                <a:lnTo>
                  <a:pt x="0" y="0"/>
                </a:lnTo>
                <a:close/>
              </a:path>
            </a:pathLst>
          </a:custGeom>
          <a:blipFill>
            <a:blip r:embed="rId5"/>
            <a:stretch>
              <a:fillRect l="0" t="0" r="0" b="0"/>
            </a:stretch>
          </a:blipFill>
        </p:spPr>
      </p:sp>
      <p:sp>
        <p:nvSpPr>
          <p:cNvPr name="TextBox 12" id="12"/>
          <p:cNvSpPr txBox="true"/>
          <p:nvPr/>
        </p:nvSpPr>
        <p:spPr>
          <a:xfrm rot="0">
            <a:off x="8322401" y="131445"/>
            <a:ext cx="6687938"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Library Renovation at an Elementary School </a:t>
            </a:r>
          </a:p>
          <a:p>
            <a:pPr algn="l">
              <a:lnSpc>
                <a:spcPts val="2940"/>
              </a:lnSpc>
              <a:spcBef>
                <a:spcPct val="0"/>
              </a:spcBef>
            </a:pPr>
            <a:r>
              <a:rPr lang="en-US" sz="2100">
                <a:solidFill>
                  <a:srgbClr val="000000"/>
                </a:solidFill>
                <a:latin typeface="Montserrat"/>
                <a:ea typeface="Montserrat"/>
                <a:cs typeface="Montserrat"/>
                <a:sym typeface="Montserrat"/>
              </a:rPr>
              <a:t>Kahramanmaraş/Türkiye</a:t>
            </a:r>
          </a:p>
        </p:txBody>
      </p:sp>
      <p:sp>
        <p:nvSpPr>
          <p:cNvPr name="TextBox 13" id="13"/>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4" id="14"/>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5" id="15"/>
          <p:cNvSpPr txBox="true"/>
          <p:nvPr/>
        </p:nvSpPr>
        <p:spPr>
          <a:xfrm rot="0">
            <a:off x="7315205" y="5394506"/>
            <a:ext cx="3112092" cy="481964"/>
          </a:xfrm>
          <a:prstGeom prst="rect">
            <a:avLst/>
          </a:prstGeom>
        </p:spPr>
        <p:txBody>
          <a:bodyPr anchor="t" rtlCol="false" tIns="0" lIns="0" bIns="0" rIns="0">
            <a:spAutoFit/>
          </a:bodyPr>
          <a:lstStyle/>
          <a:p>
            <a:pPr algn="ctr">
              <a:lnSpc>
                <a:spcPts val="4200"/>
              </a:lnSpc>
            </a:pPr>
            <a:r>
              <a:rPr lang="en-US" b="true" sz="2100">
                <a:solidFill>
                  <a:srgbClr val="000000"/>
                </a:solidFill>
                <a:latin typeface="Montserrat Bold"/>
                <a:ea typeface="Montserrat Bold"/>
                <a:cs typeface="Montserrat Bold"/>
                <a:sym typeface="Montserrat Bold"/>
              </a:rPr>
              <a:t>Before</a:t>
            </a:r>
          </a:p>
        </p:txBody>
      </p:sp>
      <p:sp>
        <p:nvSpPr>
          <p:cNvPr name="TextBox 16" id="16"/>
          <p:cNvSpPr txBox="true"/>
          <p:nvPr/>
        </p:nvSpPr>
        <p:spPr>
          <a:xfrm rot="0">
            <a:off x="12903654" y="9805036"/>
            <a:ext cx="3112092" cy="481964"/>
          </a:xfrm>
          <a:prstGeom prst="rect">
            <a:avLst/>
          </a:prstGeom>
        </p:spPr>
        <p:txBody>
          <a:bodyPr anchor="t" rtlCol="false" tIns="0" lIns="0" bIns="0" rIns="0">
            <a:spAutoFit/>
          </a:bodyPr>
          <a:lstStyle/>
          <a:p>
            <a:pPr algn="ctr">
              <a:lnSpc>
                <a:spcPts val="4200"/>
              </a:lnSpc>
            </a:pPr>
            <a:r>
              <a:rPr lang="en-US" b="true" sz="2100">
                <a:solidFill>
                  <a:srgbClr val="000000"/>
                </a:solidFill>
                <a:latin typeface="Montserrat Bold"/>
                <a:ea typeface="Montserrat Bold"/>
                <a:cs typeface="Montserrat Bold"/>
                <a:sym typeface="Montserrat Bold"/>
              </a:rPr>
              <a:t>After</a:t>
            </a:r>
          </a:p>
        </p:txBody>
      </p:sp>
      <p:sp>
        <p:nvSpPr>
          <p:cNvPr name="TextBox 17" id="17"/>
          <p:cNvSpPr txBox="true"/>
          <p:nvPr/>
        </p:nvSpPr>
        <p:spPr>
          <a:xfrm rot="0">
            <a:off x="241570" y="-47625"/>
            <a:ext cx="3301796" cy="1019175"/>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Social Responsibility</a:t>
            </a:r>
          </a:p>
        </p:txBody>
      </p:sp>
      <p:sp>
        <p:nvSpPr>
          <p:cNvPr name="TextBox 18" id="18"/>
          <p:cNvSpPr txBox="true"/>
          <p:nvPr/>
        </p:nvSpPr>
        <p:spPr>
          <a:xfrm rot="0">
            <a:off x="9801827" y="2712493"/>
            <a:ext cx="7850248" cy="1099185"/>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This project  aimed to provide students with access to books and create an environment that fosters a love for reading and learning.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2780356" y="1461968"/>
            <a:ext cx="12725375" cy="8303307"/>
          </a:xfrm>
          <a:custGeom>
            <a:avLst/>
            <a:gdLst/>
            <a:ahLst/>
            <a:cxnLst/>
            <a:rect r="r" b="b" t="t" l="l"/>
            <a:pathLst>
              <a:path h="8303307" w="12725375">
                <a:moveTo>
                  <a:pt x="0" y="0"/>
                </a:moveTo>
                <a:lnTo>
                  <a:pt x="12725376" y="0"/>
                </a:lnTo>
                <a:lnTo>
                  <a:pt x="12725376" y="8303307"/>
                </a:lnTo>
                <a:lnTo>
                  <a:pt x="0" y="8303307"/>
                </a:lnTo>
                <a:lnTo>
                  <a:pt x="0" y="0"/>
                </a:lnTo>
                <a:close/>
              </a:path>
            </a:pathLst>
          </a:custGeom>
          <a:blipFill>
            <a:blip r:embed="rId2"/>
            <a:stretch>
              <a:fillRect l="0" t="0" r="0" b="0"/>
            </a:stretch>
          </a:blipFill>
        </p:spPr>
      </p:sp>
      <p:sp>
        <p:nvSpPr>
          <p:cNvPr name="TextBox 7" id="7"/>
          <p:cNvSpPr txBox="true"/>
          <p:nvPr/>
        </p:nvSpPr>
        <p:spPr>
          <a:xfrm rot="0">
            <a:off x="241570" y="235159"/>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REFERENCES</a:t>
            </a:r>
          </a:p>
        </p:txBody>
      </p:sp>
      <p:sp>
        <p:nvSpPr>
          <p:cNvPr name="TextBox 8" id="8"/>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241570" y="235159"/>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REFERENCES</a:t>
            </a:r>
          </a:p>
        </p:txBody>
      </p:sp>
      <p:sp>
        <p:nvSpPr>
          <p:cNvPr name="TextBox 7" id="7"/>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8" id="8"/>
          <p:cNvSpPr txBox="true"/>
          <p:nvPr/>
        </p:nvSpPr>
        <p:spPr>
          <a:xfrm rot="0">
            <a:off x="7757693" y="4857750"/>
            <a:ext cx="2772615"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Montserrat"/>
                <a:ea typeface="Montserrat"/>
                <a:cs typeface="Montserrat"/>
                <a:sym typeface="Montserrat"/>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10312165" y="2432979"/>
            <a:ext cx="6947135" cy="5421042"/>
          </a:xfrm>
          <a:custGeom>
            <a:avLst/>
            <a:gdLst/>
            <a:ahLst/>
            <a:cxnLst/>
            <a:rect r="r" b="b" t="t" l="l"/>
            <a:pathLst>
              <a:path h="5421042" w="6947135">
                <a:moveTo>
                  <a:pt x="0" y="0"/>
                </a:moveTo>
                <a:lnTo>
                  <a:pt x="6947135" y="0"/>
                </a:lnTo>
                <a:lnTo>
                  <a:pt x="6947135" y="5421042"/>
                </a:lnTo>
                <a:lnTo>
                  <a:pt x="0" y="5421042"/>
                </a:lnTo>
                <a:lnTo>
                  <a:pt x="0" y="0"/>
                </a:lnTo>
                <a:close/>
              </a:path>
            </a:pathLst>
          </a:custGeom>
          <a:blipFill>
            <a:blip r:embed="rId2"/>
            <a:stretch>
              <a:fillRect l="-9534" t="-10138" r="-5058" b="0"/>
            </a:stretch>
          </a:blipFill>
        </p:spPr>
      </p:sp>
      <p:sp>
        <p:nvSpPr>
          <p:cNvPr name="TextBox 7" id="7"/>
          <p:cNvSpPr txBox="true"/>
          <p:nvPr/>
        </p:nvSpPr>
        <p:spPr>
          <a:xfrm rot="0">
            <a:off x="9936487" y="8266810"/>
            <a:ext cx="7779341" cy="727710"/>
          </a:xfrm>
          <a:prstGeom prst="rect">
            <a:avLst/>
          </a:prstGeom>
        </p:spPr>
        <p:txBody>
          <a:bodyPr anchor="t" rtlCol="false" tIns="0" lIns="0" bIns="0" rIns="0">
            <a:spAutoFit/>
          </a:bodyPr>
          <a:lstStyle/>
          <a:p>
            <a:pPr algn="ctr">
              <a:lnSpc>
                <a:spcPts val="2940"/>
              </a:lnSpc>
              <a:spcBef>
                <a:spcPct val="0"/>
              </a:spcBef>
            </a:pPr>
            <a:r>
              <a:rPr lang="en-US" sz="2100" i="true">
                <a:solidFill>
                  <a:srgbClr val="211A10"/>
                </a:solidFill>
                <a:latin typeface="Montserrat Italics"/>
                <a:ea typeface="Montserrat Italics"/>
                <a:cs typeface="Montserrat Italics"/>
                <a:sym typeface="Montserrat Italics"/>
              </a:rPr>
              <a:t>‘’The Strength of Your Brand Identity, The Power of Your Trusted Partnership’’</a:t>
            </a:r>
          </a:p>
        </p:txBody>
      </p:sp>
      <p:sp>
        <p:nvSpPr>
          <p:cNvPr name="TextBox 8" id="8"/>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WHY US ?</a:t>
            </a:r>
          </a:p>
        </p:txBody>
      </p:sp>
      <p:sp>
        <p:nvSpPr>
          <p:cNvPr name="TextBox 9" id="9"/>
          <p:cNvSpPr txBox="true"/>
          <p:nvPr/>
        </p:nvSpPr>
        <p:spPr>
          <a:xfrm rot="0">
            <a:off x="15598678"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0" id="10"/>
          <p:cNvSpPr txBox="true"/>
          <p:nvPr/>
        </p:nvSpPr>
        <p:spPr>
          <a:xfrm rot="0">
            <a:off x="1421566" y="3542098"/>
            <a:ext cx="7722434" cy="3966600"/>
          </a:xfrm>
          <a:prstGeom prst="rect">
            <a:avLst/>
          </a:prstGeom>
        </p:spPr>
        <p:txBody>
          <a:bodyPr anchor="t" rtlCol="false" tIns="0" lIns="0" bIns="0" rIns="0">
            <a:spAutoFit/>
          </a:bodyPr>
          <a:lstStyle/>
          <a:p>
            <a:pPr algn="ctr">
              <a:lnSpc>
                <a:spcPts val="2918"/>
              </a:lnSpc>
              <a:spcBef>
                <a:spcPct val="0"/>
              </a:spcBef>
            </a:pPr>
            <a:r>
              <a:rPr lang="en-US" sz="2084">
                <a:solidFill>
                  <a:srgbClr val="000000"/>
                </a:solidFill>
                <a:latin typeface="Montserrat"/>
                <a:ea typeface="Montserrat"/>
                <a:cs typeface="Montserrat"/>
                <a:sym typeface="Montserrat"/>
              </a:rPr>
              <a:t>Our strength lies in delivering high-quality expertise in event design, stand production, and immersive brand experiences, </a:t>
            </a:r>
            <a:r>
              <a:rPr lang="en-US" b="true" sz="2084">
                <a:solidFill>
                  <a:srgbClr val="000000"/>
                </a:solidFill>
                <a:latin typeface="Montserrat Bold"/>
                <a:ea typeface="Montserrat Bold"/>
                <a:cs typeface="Montserrat Bold"/>
                <a:sym typeface="Montserrat Bold"/>
              </a:rPr>
              <a:t>we bring stories to life.</a:t>
            </a:r>
            <a:r>
              <a:rPr lang="en-US" sz="2084">
                <a:solidFill>
                  <a:srgbClr val="000000"/>
                </a:solidFill>
                <a:latin typeface="Montserrat"/>
                <a:ea typeface="Montserrat"/>
                <a:cs typeface="Montserrat"/>
                <a:sym typeface="Montserrat"/>
              </a:rPr>
              <a:t>  Through a professional merchandising perspective, we optimize design, cost efficiency, and sustainability to ensure maximum performance and value while integrating your brand's unique sensitivities into the design process.</a:t>
            </a:r>
          </a:p>
          <a:p>
            <a:pPr algn="ctr">
              <a:lnSpc>
                <a:spcPts val="2918"/>
              </a:lnSpc>
              <a:spcBef>
                <a:spcPct val="0"/>
              </a:spcBef>
            </a:pPr>
          </a:p>
          <a:p>
            <a:pPr algn="ctr">
              <a:lnSpc>
                <a:spcPts val="2918"/>
              </a:lnSpc>
              <a:spcBef>
                <a:spcPct val="0"/>
              </a:spcBef>
            </a:pPr>
          </a:p>
          <a:p>
            <a:pPr algn="ctr">
              <a:lnSpc>
                <a:spcPts val="2918"/>
              </a:lnSpc>
              <a:spcBef>
                <a:spcPct val="0"/>
              </a:spcBef>
            </a:pPr>
          </a:p>
          <a:p>
            <a:pPr algn="ctr">
              <a:lnSpc>
                <a:spcPts val="291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EXPERTISE</a:t>
            </a:r>
          </a:p>
        </p:txBody>
      </p:sp>
      <p:sp>
        <p:nvSpPr>
          <p:cNvPr name="TextBox 7" id="7"/>
          <p:cNvSpPr txBox="true"/>
          <p:nvPr/>
        </p:nvSpPr>
        <p:spPr>
          <a:xfrm rot="0">
            <a:off x="15598678"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8" id="8"/>
          <p:cNvSpPr txBox="true"/>
          <p:nvPr/>
        </p:nvSpPr>
        <p:spPr>
          <a:xfrm rot="0">
            <a:off x="1120944" y="3091041"/>
            <a:ext cx="7162245" cy="7414260"/>
          </a:xfrm>
          <a:prstGeom prst="rect">
            <a:avLst/>
          </a:prstGeom>
        </p:spPr>
        <p:txBody>
          <a:bodyPr anchor="t" rtlCol="false" tIns="0" lIns="0" bIns="0" rIns="0">
            <a:spAutoFit/>
          </a:bodyPr>
          <a:lstStyle/>
          <a:p>
            <a:pPr algn="ctr">
              <a:lnSpc>
                <a:spcPts val="2940"/>
              </a:lnSpc>
            </a:pPr>
            <a:r>
              <a:rPr lang="en-US" sz="2100" b="true">
                <a:solidFill>
                  <a:srgbClr val="000000"/>
                </a:solidFill>
                <a:latin typeface="Montserrat Bold"/>
                <a:ea typeface="Montserrat Bold"/>
                <a:cs typeface="Montserrat Bold"/>
                <a:sym typeface="Montserrat Bold"/>
              </a:rPr>
              <a:t>Architectural Application Services</a:t>
            </a:r>
          </a:p>
          <a:p>
            <a:pPr algn="ctr">
              <a:lnSpc>
                <a:spcPts val="2940"/>
              </a:lnSpc>
            </a:pPr>
            <a:r>
              <a:rPr lang="en-US" sz="2100">
                <a:solidFill>
                  <a:srgbClr val="000000"/>
                </a:solidFill>
                <a:latin typeface="Montserrat"/>
                <a:ea typeface="Montserrat"/>
                <a:cs typeface="Montserrat"/>
                <a:sym typeface="Montserrat"/>
              </a:rPr>
              <a:t>End to end Project Management and Application</a:t>
            </a:r>
          </a:p>
          <a:p>
            <a:pPr algn="ctr">
              <a:lnSpc>
                <a:spcPts val="2940"/>
              </a:lnSpc>
            </a:pPr>
          </a:p>
          <a:p>
            <a:pPr algn="ctr">
              <a:lnSpc>
                <a:spcPts val="2940"/>
              </a:lnSpc>
            </a:pPr>
          </a:p>
          <a:p>
            <a:pPr algn="ctr">
              <a:lnSpc>
                <a:spcPts val="2940"/>
              </a:lnSpc>
              <a:spcBef>
                <a:spcPct val="0"/>
              </a:spcBef>
            </a:pPr>
            <a:r>
              <a:rPr lang="en-US" b="true" sz="2100">
                <a:solidFill>
                  <a:srgbClr val="000000"/>
                </a:solidFill>
                <a:latin typeface="Montserrat Bold"/>
                <a:ea typeface="Montserrat Bold"/>
                <a:cs typeface="Montserrat Bold"/>
                <a:sym typeface="Montserrat Bold"/>
              </a:rPr>
              <a:t>Retail Furniture Design &amp; Production</a:t>
            </a:r>
          </a:p>
          <a:p>
            <a:pPr algn="ctr">
              <a:lnSpc>
                <a:spcPts val="2940"/>
              </a:lnSpc>
              <a:spcBef>
                <a:spcPct val="0"/>
              </a:spcBef>
            </a:pPr>
            <a:r>
              <a:rPr lang="en-US" sz="2100">
                <a:solidFill>
                  <a:srgbClr val="000000"/>
                </a:solidFill>
                <a:latin typeface="Montserrat"/>
                <a:ea typeface="Montserrat"/>
                <a:cs typeface="Montserrat"/>
                <a:sym typeface="Montserrat"/>
              </a:rPr>
              <a:t>Prototypes, production, and installation of furniture for stores, showrooms, and pop-up spaces</a:t>
            </a:r>
          </a:p>
          <a:p>
            <a:pPr algn="ctr">
              <a:lnSpc>
                <a:spcPts val="2940"/>
              </a:lnSpc>
              <a:spcBef>
                <a:spcPct val="0"/>
              </a:spcBef>
            </a:pPr>
          </a:p>
          <a:p>
            <a:pPr algn="ctr">
              <a:lnSpc>
                <a:spcPts val="2940"/>
              </a:lnSpc>
              <a:spcBef>
                <a:spcPct val="0"/>
              </a:spcBef>
            </a:pPr>
          </a:p>
          <a:p>
            <a:pPr algn="ctr">
              <a:lnSpc>
                <a:spcPts val="2940"/>
              </a:lnSpc>
              <a:spcBef>
                <a:spcPct val="0"/>
              </a:spcBef>
            </a:pPr>
            <a:r>
              <a:rPr lang="en-US" b="true" sz="2100">
                <a:solidFill>
                  <a:srgbClr val="000000"/>
                </a:solidFill>
                <a:latin typeface="Montserrat Bold"/>
                <a:ea typeface="Montserrat Bold"/>
                <a:cs typeface="Montserrat Bold"/>
                <a:sym typeface="Montserrat Bold"/>
              </a:rPr>
              <a:t>Advertising Space Implementation</a:t>
            </a:r>
          </a:p>
          <a:p>
            <a:pPr algn="ctr">
              <a:lnSpc>
                <a:spcPts val="2940"/>
              </a:lnSpc>
              <a:spcBef>
                <a:spcPct val="0"/>
              </a:spcBef>
            </a:pPr>
            <a:r>
              <a:rPr lang="en-US" b="true" sz="2100">
                <a:solidFill>
                  <a:srgbClr val="000000"/>
                </a:solidFill>
                <a:latin typeface="Montserrat Bold"/>
                <a:ea typeface="Montserrat Bold"/>
                <a:cs typeface="Montserrat Bold"/>
                <a:sym typeface="Montserrat Bold"/>
              </a:rPr>
              <a:t>Signages </a:t>
            </a:r>
          </a:p>
          <a:p>
            <a:pPr algn="ctr">
              <a:lnSpc>
                <a:spcPts val="2940"/>
              </a:lnSpc>
              <a:spcBef>
                <a:spcPct val="0"/>
              </a:spcBef>
            </a:pPr>
            <a:r>
              <a:rPr lang="en-US" sz="2100">
                <a:solidFill>
                  <a:srgbClr val="000000"/>
                </a:solidFill>
                <a:latin typeface="Montserrat"/>
                <a:ea typeface="Montserrat"/>
                <a:cs typeface="Montserrat"/>
                <a:sym typeface="Montserrat"/>
              </a:rPr>
              <a:t>3D logos, interactive displays and kiosks </a:t>
            </a:r>
          </a:p>
          <a:p>
            <a:pPr algn="ctr">
              <a:lnSpc>
                <a:spcPts val="2940"/>
              </a:lnSpc>
              <a:spcBef>
                <a:spcPct val="0"/>
              </a:spcBef>
            </a:pPr>
          </a:p>
          <a:p>
            <a:pPr algn="ctr">
              <a:lnSpc>
                <a:spcPts val="2940"/>
              </a:lnSpc>
              <a:spcBef>
                <a:spcPct val="0"/>
              </a:spcBef>
            </a:pPr>
          </a:p>
          <a:p>
            <a:pPr algn="ctr">
              <a:lnSpc>
                <a:spcPts val="2940"/>
              </a:lnSpc>
              <a:spcBef>
                <a:spcPct val="0"/>
              </a:spcBef>
            </a:pPr>
          </a:p>
          <a:p>
            <a:pPr algn="ctr">
              <a:lnSpc>
                <a:spcPts val="2940"/>
              </a:lnSpc>
              <a:spcBef>
                <a:spcPct val="0"/>
              </a:spcBef>
            </a:pPr>
          </a:p>
          <a:p>
            <a:pPr algn="ctr">
              <a:lnSpc>
                <a:spcPts val="2940"/>
              </a:lnSpc>
              <a:spcBef>
                <a:spcPct val="0"/>
              </a:spcBef>
            </a:pPr>
          </a:p>
          <a:p>
            <a:pPr algn="ctr">
              <a:lnSpc>
                <a:spcPts val="2940"/>
              </a:lnSpc>
              <a:spcBef>
                <a:spcPct val="0"/>
              </a:spcBef>
            </a:pPr>
          </a:p>
          <a:p>
            <a:pPr algn="ctr">
              <a:lnSpc>
                <a:spcPts val="2940"/>
              </a:lnSpc>
              <a:spcBef>
                <a:spcPct val="0"/>
              </a:spcBef>
            </a:pPr>
          </a:p>
          <a:p>
            <a:pPr algn="ctr">
              <a:lnSpc>
                <a:spcPts val="2940"/>
              </a:lnSpc>
              <a:spcBef>
                <a:spcPct val="0"/>
              </a:spcBef>
            </a:pPr>
          </a:p>
        </p:txBody>
      </p:sp>
      <p:sp>
        <p:nvSpPr>
          <p:cNvPr name="TextBox 9" id="9"/>
          <p:cNvSpPr txBox="true"/>
          <p:nvPr/>
        </p:nvSpPr>
        <p:spPr>
          <a:xfrm rot="0">
            <a:off x="10004811" y="2915028"/>
            <a:ext cx="7162245" cy="5928360"/>
          </a:xfrm>
          <a:prstGeom prst="rect">
            <a:avLst/>
          </a:prstGeom>
        </p:spPr>
        <p:txBody>
          <a:bodyPr anchor="t" rtlCol="false" tIns="0" lIns="0" bIns="0" rIns="0">
            <a:spAutoFit/>
          </a:bodyPr>
          <a:lstStyle/>
          <a:p>
            <a:pPr algn="ctr">
              <a:lnSpc>
                <a:spcPts val="2940"/>
              </a:lnSpc>
            </a:pPr>
            <a:r>
              <a:rPr lang="en-US" sz="2100" b="true">
                <a:solidFill>
                  <a:srgbClr val="000000"/>
                </a:solidFill>
                <a:latin typeface="Montserrat Bold"/>
                <a:ea typeface="Montserrat Bold"/>
                <a:cs typeface="Montserrat Bold"/>
                <a:sym typeface="Montserrat Bold"/>
              </a:rPr>
              <a:t>Visual Merchandising Solutions</a:t>
            </a:r>
          </a:p>
          <a:p>
            <a:pPr algn="ctr">
              <a:lnSpc>
                <a:spcPts val="2940"/>
              </a:lnSpc>
            </a:pPr>
            <a:r>
              <a:rPr lang="en-US" sz="2100">
                <a:solidFill>
                  <a:srgbClr val="000000"/>
                </a:solidFill>
                <a:latin typeface="Montserrat"/>
                <a:ea typeface="Montserrat"/>
                <a:cs typeface="Montserrat"/>
                <a:sym typeface="Montserrat"/>
              </a:rPr>
              <a:t>Tailored merchandising strategies to highlight key products, seasonal collections, or promotions.</a:t>
            </a:r>
          </a:p>
          <a:p>
            <a:pPr algn="ctr">
              <a:lnSpc>
                <a:spcPts val="2940"/>
              </a:lnSpc>
            </a:pPr>
          </a:p>
          <a:p>
            <a:pPr algn="ctr">
              <a:lnSpc>
                <a:spcPts val="2940"/>
              </a:lnSpc>
            </a:pPr>
          </a:p>
          <a:p>
            <a:pPr algn="ctr">
              <a:lnSpc>
                <a:spcPts val="2940"/>
              </a:lnSpc>
            </a:pPr>
            <a:r>
              <a:rPr lang="en-US" sz="2100" b="true">
                <a:solidFill>
                  <a:srgbClr val="000000"/>
                </a:solidFill>
                <a:latin typeface="Montserrat Bold"/>
                <a:ea typeface="Montserrat Bold"/>
                <a:cs typeface="Montserrat Bold"/>
                <a:sym typeface="Montserrat Bold"/>
              </a:rPr>
              <a:t>Sustainable Design and Production</a:t>
            </a:r>
          </a:p>
          <a:p>
            <a:pPr algn="ctr">
              <a:lnSpc>
                <a:spcPts val="2940"/>
              </a:lnSpc>
            </a:pPr>
            <a:r>
              <a:rPr lang="en-US" sz="2100">
                <a:solidFill>
                  <a:srgbClr val="000000"/>
                </a:solidFill>
                <a:latin typeface="Montserrat"/>
                <a:ea typeface="Montserrat"/>
                <a:cs typeface="Montserrat"/>
                <a:sym typeface="Montserrat"/>
              </a:rPr>
              <a:t>Implementing energy-efficient and recyclable solutions </a:t>
            </a:r>
          </a:p>
          <a:p>
            <a:pPr algn="ctr">
              <a:lnSpc>
                <a:spcPts val="2940"/>
              </a:lnSpc>
            </a:pPr>
          </a:p>
          <a:p>
            <a:pPr algn="ctr">
              <a:lnSpc>
                <a:spcPts val="2940"/>
              </a:lnSpc>
            </a:pPr>
          </a:p>
          <a:p>
            <a:pPr algn="ctr">
              <a:lnSpc>
                <a:spcPts val="2940"/>
              </a:lnSpc>
            </a:pPr>
            <a:r>
              <a:rPr lang="en-US" sz="2100" b="true">
                <a:solidFill>
                  <a:srgbClr val="000000"/>
                </a:solidFill>
                <a:latin typeface="Montserrat Bold"/>
                <a:ea typeface="Montserrat Bold"/>
                <a:cs typeface="Montserrat Bold"/>
                <a:sym typeface="Montserrat Bold"/>
              </a:rPr>
              <a:t>Brand Sensitivity &amp; Customization</a:t>
            </a:r>
          </a:p>
          <a:p>
            <a:pPr algn="ctr">
              <a:lnSpc>
                <a:spcPts val="2940"/>
              </a:lnSpc>
            </a:pPr>
            <a:r>
              <a:rPr lang="en-US" sz="2100">
                <a:solidFill>
                  <a:srgbClr val="000000"/>
                </a:solidFill>
                <a:latin typeface="Montserrat"/>
                <a:ea typeface="Montserrat"/>
                <a:cs typeface="Montserrat"/>
                <a:sym typeface="Montserrat"/>
              </a:rPr>
              <a:t>Collaborative approach with design teams to understand of brand values, aesthetics, and customer expectations.</a:t>
            </a:r>
          </a:p>
          <a:p>
            <a:pPr algn="ctr">
              <a:lnSpc>
                <a:spcPts val="2940"/>
              </a:lnSpc>
            </a:pPr>
          </a:p>
          <a:p>
            <a:pPr algn="ctr">
              <a:lnSpc>
                <a:spcPts val="2940"/>
              </a:lnSpc>
              <a:spcBef>
                <a:spcPct val="0"/>
              </a:spcBef>
            </a:pPr>
          </a:p>
        </p:txBody>
      </p:sp>
      <p:sp>
        <p:nvSpPr>
          <p:cNvPr name="AutoShape 10" id="10"/>
          <p:cNvSpPr/>
          <p:nvPr/>
        </p:nvSpPr>
        <p:spPr>
          <a:xfrm flipV="true">
            <a:off x="9145202" y="2131146"/>
            <a:ext cx="0" cy="7534225"/>
          </a:xfrm>
          <a:prstGeom prst="line">
            <a:avLst/>
          </a:prstGeom>
          <a:ln cap="flat" w="9525">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3390386" y="7219747"/>
            <a:ext cx="1316672" cy="1316672"/>
          </a:xfrm>
          <a:custGeom>
            <a:avLst/>
            <a:gdLst/>
            <a:ahLst/>
            <a:cxnLst/>
            <a:rect r="r" b="b" t="t" l="l"/>
            <a:pathLst>
              <a:path h="1316672" w="1316672">
                <a:moveTo>
                  <a:pt x="0" y="0"/>
                </a:moveTo>
                <a:lnTo>
                  <a:pt x="1316672" y="0"/>
                </a:lnTo>
                <a:lnTo>
                  <a:pt x="1316672" y="1316672"/>
                </a:lnTo>
                <a:lnTo>
                  <a:pt x="0" y="1316672"/>
                </a:lnTo>
                <a:lnTo>
                  <a:pt x="0" y="0"/>
                </a:lnTo>
                <a:close/>
              </a:path>
            </a:pathLst>
          </a:custGeom>
          <a:blipFill>
            <a:blip r:embed="rId2">
              <a:alphaModFix amt="68000"/>
            </a:blip>
            <a:stretch>
              <a:fillRect l="0" t="0" r="0" b="0"/>
            </a:stretch>
          </a:blipFill>
        </p:spPr>
      </p:sp>
      <p:sp>
        <p:nvSpPr>
          <p:cNvPr name="Freeform 7" id="7"/>
          <p:cNvSpPr/>
          <p:nvPr/>
        </p:nvSpPr>
        <p:spPr>
          <a:xfrm flipH="false" flipV="false" rot="0">
            <a:off x="3247511" y="2226407"/>
            <a:ext cx="2114403" cy="1776099"/>
          </a:xfrm>
          <a:custGeom>
            <a:avLst/>
            <a:gdLst/>
            <a:ahLst/>
            <a:cxnLst/>
            <a:rect r="r" b="b" t="t" l="l"/>
            <a:pathLst>
              <a:path h="1776099" w="2114403">
                <a:moveTo>
                  <a:pt x="0" y="0"/>
                </a:moveTo>
                <a:lnTo>
                  <a:pt x="2114403" y="0"/>
                </a:lnTo>
                <a:lnTo>
                  <a:pt x="2114403" y="1776099"/>
                </a:lnTo>
                <a:lnTo>
                  <a:pt x="0" y="1776099"/>
                </a:lnTo>
                <a:lnTo>
                  <a:pt x="0" y="0"/>
                </a:lnTo>
                <a:close/>
              </a:path>
            </a:pathLst>
          </a:custGeom>
          <a:blipFill>
            <a:blip r:embed="rId3"/>
            <a:stretch>
              <a:fillRect l="-14007" t="-14575" r="-8932" b="-31780"/>
            </a:stretch>
          </a:blipFill>
        </p:spPr>
      </p:sp>
      <p:sp>
        <p:nvSpPr>
          <p:cNvPr name="Freeform 8" id="8"/>
          <p:cNvSpPr/>
          <p:nvPr/>
        </p:nvSpPr>
        <p:spPr>
          <a:xfrm flipH="false" flipV="false" rot="0">
            <a:off x="1892468" y="5063349"/>
            <a:ext cx="1090581" cy="1090581"/>
          </a:xfrm>
          <a:custGeom>
            <a:avLst/>
            <a:gdLst/>
            <a:ahLst/>
            <a:cxnLst/>
            <a:rect r="r" b="b" t="t" l="l"/>
            <a:pathLst>
              <a:path h="1090581" w="1090581">
                <a:moveTo>
                  <a:pt x="0" y="0"/>
                </a:moveTo>
                <a:lnTo>
                  <a:pt x="1090581" y="0"/>
                </a:lnTo>
                <a:lnTo>
                  <a:pt x="1090581" y="1090581"/>
                </a:lnTo>
                <a:lnTo>
                  <a:pt x="0" y="1090581"/>
                </a:lnTo>
                <a:lnTo>
                  <a:pt x="0" y="0"/>
                </a:lnTo>
                <a:close/>
              </a:path>
            </a:pathLst>
          </a:custGeom>
          <a:blipFill>
            <a:blip r:embed="rId4"/>
            <a:stretch>
              <a:fillRect l="0" t="0" r="0" b="0"/>
            </a:stretch>
          </a:blipFill>
        </p:spPr>
      </p:sp>
      <p:sp>
        <p:nvSpPr>
          <p:cNvPr name="Freeform 9" id="9"/>
          <p:cNvSpPr/>
          <p:nvPr/>
        </p:nvSpPr>
        <p:spPr>
          <a:xfrm flipH="false" flipV="false" rot="0">
            <a:off x="5480458" y="4849151"/>
            <a:ext cx="1348763" cy="1304779"/>
          </a:xfrm>
          <a:custGeom>
            <a:avLst/>
            <a:gdLst/>
            <a:ahLst/>
            <a:cxnLst/>
            <a:rect r="r" b="b" t="t" l="l"/>
            <a:pathLst>
              <a:path h="1304779" w="1348763">
                <a:moveTo>
                  <a:pt x="0" y="0"/>
                </a:moveTo>
                <a:lnTo>
                  <a:pt x="1348763" y="0"/>
                </a:lnTo>
                <a:lnTo>
                  <a:pt x="1348763" y="1304779"/>
                </a:lnTo>
                <a:lnTo>
                  <a:pt x="0" y="1304779"/>
                </a:lnTo>
                <a:lnTo>
                  <a:pt x="0" y="0"/>
                </a:lnTo>
                <a:close/>
              </a:path>
            </a:pathLst>
          </a:custGeom>
          <a:blipFill>
            <a:blip r:embed="rId5"/>
            <a:stretch>
              <a:fillRect l="-109545" t="0" r="0" b="0"/>
            </a:stretch>
          </a:blipFill>
        </p:spPr>
      </p:sp>
      <p:sp>
        <p:nvSpPr>
          <p:cNvPr name="TextBox 10" id="10"/>
          <p:cNvSpPr txBox="true"/>
          <p:nvPr/>
        </p:nvSpPr>
        <p:spPr>
          <a:xfrm rot="0">
            <a:off x="9857078" y="3076357"/>
            <a:ext cx="7162245" cy="6263640"/>
          </a:xfrm>
          <a:prstGeom prst="rect">
            <a:avLst/>
          </a:prstGeom>
        </p:spPr>
        <p:txBody>
          <a:bodyPr anchor="t" rtlCol="false" tIns="0" lIns="0" bIns="0" rIns="0">
            <a:spAutoFit/>
          </a:bodyPr>
          <a:lstStyle/>
          <a:p>
            <a:pPr algn="ctr">
              <a:lnSpc>
                <a:spcPts val="3359"/>
              </a:lnSpc>
            </a:pPr>
            <a:r>
              <a:rPr lang="en-US" sz="2400" b="true">
                <a:solidFill>
                  <a:srgbClr val="000000"/>
                </a:solidFill>
                <a:latin typeface="Montserrat Bold"/>
                <a:ea typeface="Montserrat Bold"/>
                <a:cs typeface="Montserrat Bold"/>
                <a:sym typeface="Montserrat Bold"/>
              </a:rPr>
              <a:t>Discovery &amp; Consultation</a:t>
            </a:r>
          </a:p>
          <a:p>
            <a:pPr algn="ctr">
              <a:lnSpc>
                <a:spcPts val="3359"/>
              </a:lnSpc>
            </a:pPr>
          </a:p>
          <a:p>
            <a:pPr algn="ctr">
              <a:lnSpc>
                <a:spcPts val="3359"/>
              </a:lnSpc>
            </a:pPr>
            <a:r>
              <a:rPr lang="en-US" sz="2400" b="true">
                <a:solidFill>
                  <a:srgbClr val="000000"/>
                </a:solidFill>
                <a:latin typeface="Montserrat Bold"/>
                <a:ea typeface="Montserrat Bold"/>
                <a:cs typeface="Montserrat Bold"/>
                <a:sym typeface="Montserrat Bold"/>
              </a:rPr>
              <a:t>Concept Design &amp; Prototyping</a:t>
            </a:r>
          </a:p>
          <a:p>
            <a:pPr algn="ctr">
              <a:lnSpc>
                <a:spcPts val="3359"/>
              </a:lnSpc>
            </a:pPr>
          </a:p>
          <a:p>
            <a:pPr algn="ctr">
              <a:lnSpc>
                <a:spcPts val="3359"/>
              </a:lnSpc>
            </a:pPr>
            <a:r>
              <a:rPr lang="en-US" sz="2400" b="true">
                <a:solidFill>
                  <a:srgbClr val="000000"/>
                </a:solidFill>
                <a:latin typeface="Montserrat Bold"/>
                <a:ea typeface="Montserrat Bold"/>
                <a:cs typeface="Montserrat Bold"/>
                <a:sym typeface="Montserrat Bold"/>
              </a:rPr>
              <a:t>Branding &amp; Logo Development</a:t>
            </a:r>
          </a:p>
          <a:p>
            <a:pPr algn="ctr">
              <a:lnSpc>
                <a:spcPts val="3359"/>
              </a:lnSpc>
            </a:pPr>
          </a:p>
          <a:p>
            <a:pPr algn="ctr">
              <a:lnSpc>
                <a:spcPts val="3359"/>
              </a:lnSpc>
            </a:pPr>
            <a:r>
              <a:rPr lang="en-US" sz="2400" b="true">
                <a:solidFill>
                  <a:srgbClr val="000000"/>
                </a:solidFill>
                <a:latin typeface="Montserrat Bold"/>
                <a:ea typeface="Montserrat Bold"/>
                <a:cs typeface="Montserrat Bold"/>
                <a:sym typeface="Montserrat Bold"/>
              </a:rPr>
              <a:t>Architectural &amp; Construction Design &amp; Application</a:t>
            </a:r>
          </a:p>
          <a:p>
            <a:pPr algn="ctr">
              <a:lnSpc>
                <a:spcPts val="3359"/>
              </a:lnSpc>
            </a:pPr>
          </a:p>
          <a:p>
            <a:pPr algn="ctr">
              <a:lnSpc>
                <a:spcPts val="3359"/>
              </a:lnSpc>
            </a:pPr>
            <a:r>
              <a:rPr lang="en-US" sz="2400" b="true">
                <a:solidFill>
                  <a:srgbClr val="000000"/>
                </a:solidFill>
                <a:latin typeface="Montserrat Bold"/>
                <a:ea typeface="Montserrat Bold"/>
                <a:cs typeface="Montserrat Bold"/>
                <a:sym typeface="Montserrat Bold"/>
              </a:rPr>
              <a:t>Advertising Space Design &amp; Implementation</a:t>
            </a:r>
          </a:p>
          <a:p>
            <a:pPr algn="ctr">
              <a:lnSpc>
                <a:spcPts val="3359"/>
              </a:lnSpc>
            </a:pPr>
          </a:p>
          <a:p>
            <a:pPr algn="ctr">
              <a:lnSpc>
                <a:spcPts val="3359"/>
              </a:lnSpc>
            </a:pPr>
            <a:r>
              <a:rPr lang="en-US" sz="2400" b="true">
                <a:solidFill>
                  <a:srgbClr val="000000"/>
                </a:solidFill>
                <a:latin typeface="Montserrat Bold"/>
                <a:ea typeface="Montserrat Bold"/>
                <a:cs typeface="Montserrat Bold"/>
                <a:sym typeface="Montserrat Bold"/>
              </a:rPr>
              <a:t>Production &amp; Installation</a:t>
            </a:r>
          </a:p>
          <a:p>
            <a:pPr algn="ctr">
              <a:lnSpc>
                <a:spcPts val="3359"/>
              </a:lnSpc>
            </a:pPr>
          </a:p>
          <a:p>
            <a:pPr algn="ctr">
              <a:lnSpc>
                <a:spcPts val="3359"/>
              </a:lnSpc>
            </a:pPr>
          </a:p>
          <a:p>
            <a:pPr algn="ctr">
              <a:lnSpc>
                <a:spcPts val="3359"/>
              </a:lnSpc>
              <a:spcBef>
                <a:spcPct val="0"/>
              </a:spcBef>
            </a:pPr>
          </a:p>
        </p:txBody>
      </p:sp>
      <p:sp>
        <p:nvSpPr>
          <p:cNvPr name="AutoShape 11" id="11"/>
          <p:cNvSpPr/>
          <p:nvPr/>
        </p:nvSpPr>
        <p:spPr>
          <a:xfrm>
            <a:off x="9144000" y="8831921"/>
            <a:ext cx="9144000" cy="0"/>
          </a:xfrm>
          <a:prstGeom prst="line">
            <a:avLst/>
          </a:prstGeom>
          <a:ln cap="flat" w="9525">
            <a:solidFill>
              <a:srgbClr val="000000"/>
            </a:solidFill>
            <a:prstDash val="solid"/>
            <a:headEnd type="none" len="sm" w="sm"/>
            <a:tailEnd type="none" len="sm" w="sm"/>
          </a:ln>
        </p:spPr>
      </p:sp>
      <p:sp>
        <p:nvSpPr>
          <p:cNvPr name="Freeform 12" id="12"/>
          <p:cNvSpPr/>
          <p:nvPr/>
        </p:nvSpPr>
        <p:spPr>
          <a:xfrm flipH="false" flipV="false" rot="0">
            <a:off x="1848633" y="3328748"/>
            <a:ext cx="1541753" cy="1347517"/>
          </a:xfrm>
          <a:custGeom>
            <a:avLst/>
            <a:gdLst/>
            <a:ahLst/>
            <a:cxnLst/>
            <a:rect r="r" b="b" t="t" l="l"/>
            <a:pathLst>
              <a:path h="1347517" w="1541753">
                <a:moveTo>
                  <a:pt x="0" y="0"/>
                </a:moveTo>
                <a:lnTo>
                  <a:pt x="1541753" y="0"/>
                </a:lnTo>
                <a:lnTo>
                  <a:pt x="1541753" y="1347516"/>
                </a:lnTo>
                <a:lnTo>
                  <a:pt x="0" y="1347516"/>
                </a:lnTo>
                <a:lnTo>
                  <a:pt x="0" y="0"/>
                </a:lnTo>
                <a:close/>
              </a:path>
            </a:pathLst>
          </a:custGeom>
          <a:blipFill>
            <a:blip r:embed="rId6"/>
            <a:stretch>
              <a:fillRect l="0" t="0" r="0" b="0"/>
            </a:stretch>
          </a:blipFill>
        </p:spPr>
      </p:sp>
      <p:sp>
        <p:nvSpPr>
          <p:cNvPr name="Freeform 13" id="13"/>
          <p:cNvSpPr/>
          <p:nvPr/>
        </p:nvSpPr>
        <p:spPr>
          <a:xfrm flipH="false" flipV="false" rot="5400000">
            <a:off x="5144021" y="3211575"/>
            <a:ext cx="1541753" cy="1347517"/>
          </a:xfrm>
          <a:custGeom>
            <a:avLst/>
            <a:gdLst/>
            <a:ahLst/>
            <a:cxnLst/>
            <a:rect r="r" b="b" t="t" l="l"/>
            <a:pathLst>
              <a:path h="1347517" w="1541753">
                <a:moveTo>
                  <a:pt x="0" y="0"/>
                </a:moveTo>
                <a:lnTo>
                  <a:pt x="1541753" y="0"/>
                </a:lnTo>
                <a:lnTo>
                  <a:pt x="1541753" y="1347517"/>
                </a:lnTo>
                <a:lnTo>
                  <a:pt x="0" y="1347517"/>
                </a:lnTo>
                <a:lnTo>
                  <a:pt x="0" y="0"/>
                </a:lnTo>
                <a:close/>
              </a:path>
            </a:pathLst>
          </a:custGeom>
          <a:blipFill>
            <a:blip r:embed="rId6"/>
            <a:stretch>
              <a:fillRect l="0" t="0" r="0" b="0"/>
            </a:stretch>
          </a:blipFill>
        </p:spPr>
      </p:sp>
      <p:sp>
        <p:nvSpPr>
          <p:cNvPr name="Freeform 14" id="14"/>
          <p:cNvSpPr/>
          <p:nvPr/>
        </p:nvSpPr>
        <p:spPr>
          <a:xfrm flipH="false" flipV="false" rot="10348290">
            <a:off x="5144021" y="6545989"/>
            <a:ext cx="1541753" cy="1347517"/>
          </a:xfrm>
          <a:custGeom>
            <a:avLst/>
            <a:gdLst/>
            <a:ahLst/>
            <a:cxnLst/>
            <a:rect r="r" b="b" t="t" l="l"/>
            <a:pathLst>
              <a:path h="1347517" w="1541753">
                <a:moveTo>
                  <a:pt x="0" y="0"/>
                </a:moveTo>
                <a:lnTo>
                  <a:pt x="1541753" y="0"/>
                </a:lnTo>
                <a:lnTo>
                  <a:pt x="1541753" y="1347516"/>
                </a:lnTo>
                <a:lnTo>
                  <a:pt x="0" y="1347516"/>
                </a:lnTo>
                <a:lnTo>
                  <a:pt x="0" y="0"/>
                </a:lnTo>
                <a:close/>
              </a:path>
            </a:pathLst>
          </a:custGeom>
          <a:blipFill>
            <a:blip r:embed="rId6"/>
            <a:stretch>
              <a:fillRect l="0" t="0" r="0" b="0"/>
            </a:stretch>
          </a:blipFill>
        </p:spPr>
      </p:sp>
      <p:sp>
        <p:nvSpPr>
          <p:cNvPr name="Freeform 15" id="15"/>
          <p:cNvSpPr/>
          <p:nvPr/>
        </p:nvSpPr>
        <p:spPr>
          <a:xfrm flipH="false" flipV="false" rot="-4980803">
            <a:off x="1666882" y="6717804"/>
            <a:ext cx="1541753" cy="1347517"/>
          </a:xfrm>
          <a:custGeom>
            <a:avLst/>
            <a:gdLst/>
            <a:ahLst/>
            <a:cxnLst/>
            <a:rect r="r" b="b" t="t" l="l"/>
            <a:pathLst>
              <a:path h="1347517" w="1541753">
                <a:moveTo>
                  <a:pt x="0" y="0"/>
                </a:moveTo>
                <a:lnTo>
                  <a:pt x="1541753" y="0"/>
                </a:lnTo>
                <a:lnTo>
                  <a:pt x="1541753" y="1347516"/>
                </a:lnTo>
                <a:lnTo>
                  <a:pt x="0" y="1347516"/>
                </a:lnTo>
                <a:lnTo>
                  <a:pt x="0" y="0"/>
                </a:lnTo>
                <a:close/>
              </a:path>
            </a:pathLst>
          </a:custGeom>
          <a:blipFill>
            <a:blip r:embed="rId6"/>
            <a:stretch>
              <a:fillRect l="0" t="0" r="0" b="0"/>
            </a:stretch>
          </a:blipFill>
        </p:spPr>
      </p:sp>
      <p:sp>
        <p:nvSpPr>
          <p:cNvPr name="TextBox 16" id="16"/>
          <p:cNvSpPr txBox="true"/>
          <p:nvPr/>
        </p:nvSpPr>
        <p:spPr>
          <a:xfrm rot="0">
            <a:off x="15598678"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7" id="17"/>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PROCESS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12400153" y="1753553"/>
            <a:ext cx="4859147" cy="7293279"/>
          </a:xfrm>
          <a:custGeom>
            <a:avLst/>
            <a:gdLst/>
            <a:ahLst/>
            <a:cxnLst/>
            <a:rect r="r" b="b" t="t" l="l"/>
            <a:pathLst>
              <a:path h="7293279" w="4859147">
                <a:moveTo>
                  <a:pt x="0" y="0"/>
                </a:moveTo>
                <a:lnTo>
                  <a:pt x="4859147" y="0"/>
                </a:lnTo>
                <a:lnTo>
                  <a:pt x="4859147" y="7293279"/>
                </a:lnTo>
                <a:lnTo>
                  <a:pt x="0" y="7293279"/>
                </a:lnTo>
                <a:lnTo>
                  <a:pt x="0" y="0"/>
                </a:lnTo>
                <a:close/>
              </a:path>
            </a:pathLst>
          </a:custGeom>
          <a:blipFill>
            <a:blip r:embed="rId2"/>
            <a:stretch>
              <a:fillRect l="0" t="0" r="0" b="0"/>
            </a:stretch>
          </a:blipFill>
        </p:spPr>
      </p:sp>
      <p:sp>
        <p:nvSpPr>
          <p:cNvPr name="Freeform 8" id="8"/>
          <p:cNvSpPr/>
          <p:nvPr/>
        </p:nvSpPr>
        <p:spPr>
          <a:xfrm flipH="false" flipV="false" rot="0">
            <a:off x="6599949" y="1753553"/>
            <a:ext cx="5088101" cy="3389947"/>
          </a:xfrm>
          <a:custGeom>
            <a:avLst/>
            <a:gdLst/>
            <a:ahLst/>
            <a:cxnLst/>
            <a:rect r="r" b="b" t="t" l="l"/>
            <a:pathLst>
              <a:path h="3389947" w="5088101">
                <a:moveTo>
                  <a:pt x="0" y="0"/>
                </a:moveTo>
                <a:lnTo>
                  <a:pt x="5088102" y="0"/>
                </a:lnTo>
                <a:lnTo>
                  <a:pt x="5088102" y="3389947"/>
                </a:lnTo>
                <a:lnTo>
                  <a:pt x="0" y="3389947"/>
                </a:lnTo>
                <a:lnTo>
                  <a:pt x="0" y="0"/>
                </a:lnTo>
                <a:close/>
              </a:path>
            </a:pathLst>
          </a:custGeom>
          <a:blipFill>
            <a:blip r:embed="rId3"/>
            <a:stretch>
              <a:fillRect l="0" t="0" r="0" b="0"/>
            </a:stretch>
          </a:blipFill>
        </p:spPr>
      </p:sp>
      <p:sp>
        <p:nvSpPr>
          <p:cNvPr name="TextBox 9" id="9"/>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0" id="10"/>
          <p:cNvSpPr txBox="true"/>
          <p:nvPr/>
        </p:nvSpPr>
        <p:spPr>
          <a:xfrm rot="0">
            <a:off x="8322401" y="131445"/>
            <a:ext cx="5019776"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EX NIHILO THE HEDONIST</a:t>
            </a:r>
            <a:r>
              <a:rPr lang="en-US" sz="2100">
                <a:solidFill>
                  <a:srgbClr val="000000"/>
                </a:solidFill>
                <a:latin typeface="Montserrat"/>
                <a:ea typeface="Montserrat"/>
                <a:cs typeface="Montserrat"/>
                <a:sym typeface="Montserrat"/>
              </a:rPr>
              <a:t> LAUNCH</a:t>
            </a:r>
          </a:p>
          <a:p>
            <a:pPr algn="l">
              <a:lnSpc>
                <a:spcPts val="2940"/>
              </a:lnSpc>
              <a:spcBef>
                <a:spcPct val="0"/>
              </a:spcBef>
            </a:pPr>
            <a:r>
              <a:rPr lang="en-US" sz="2100">
                <a:solidFill>
                  <a:srgbClr val="000000"/>
                </a:solidFill>
                <a:latin typeface="Montserrat"/>
                <a:ea typeface="Montserrat"/>
                <a:cs typeface="Montserrat"/>
                <a:sym typeface="Montserrat"/>
              </a:rPr>
              <a:t>Carla Kuruçeşme İstanbul/Türkiye</a:t>
            </a:r>
          </a:p>
        </p:txBody>
      </p:sp>
      <p:sp>
        <p:nvSpPr>
          <p:cNvPr name="TextBox 11" id="11"/>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2" id="12"/>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Freeform 13" id="13"/>
          <p:cNvSpPr/>
          <p:nvPr/>
        </p:nvSpPr>
        <p:spPr>
          <a:xfrm flipH="false" flipV="false" rot="0">
            <a:off x="1028700" y="1753553"/>
            <a:ext cx="4859147" cy="7293279"/>
          </a:xfrm>
          <a:custGeom>
            <a:avLst/>
            <a:gdLst/>
            <a:ahLst/>
            <a:cxnLst/>
            <a:rect r="r" b="b" t="t" l="l"/>
            <a:pathLst>
              <a:path h="7293279" w="4859147">
                <a:moveTo>
                  <a:pt x="0" y="0"/>
                </a:moveTo>
                <a:lnTo>
                  <a:pt x="4859147" y="0"/>
                </a:lnTo>
                <a:lnTo>
                  <a:pt x="4859147" y="7293279"/>
                </a:lnTo>
                <a:lnTo>
                  <a:pt x="0" y="7293279"/>
                </a:lnTo>
                <a:lnTo>
                  <a:pt x="0" y="0"/>
                </a:lnTo>
                <a:close/>
              </a:path>
            </a:pathLst>
          </a:custGeom>
          <a:blipFill>
            <a:blip r:embed="rId4"/>
            <a:stretch>
              <a:fillRect l="0" t="0" r="0" b="0"/>
            </a:stretch>
          </a:blipFill>
        </p:spPr>
      </p:sp>
      <p:sp>
        <p:nvSpPr>
          <p:cNvPr name="TextBox 14" id="14"/>
          <p:cNvSpPr txBox="true"/>
          <p:nvPr/>
        </p:nvSpPr>
        <p:spPr>
          <a:xfrm rot="0">
            <a:off x="6599949" y="6000750"/>
            <a:ext cx="5088101" cy="22136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 Ex Nihilo's "The Hedonist" perfume, the design centered on elegance and natural luxury. The event space reflected the perfume's sophistication and luxury, while also highlighting the raw power of nature.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559644" y="2211965"/>
            <a:ext cx="4418728" cy="6632237"/>
          </a:xfrm>
          <a:custGeom>
            <a:avLst/>
            <a:gdLst/>
            <a:ahLst/>
            <a:cxnLst/>
            <a:rect r="r" b="b" t="t" l="l"/>
            <a:pathLst>
              <a:path h="6632237" w="4418728">
                <a:moveTo>
                  <a:pt x="0" y="0"/>
                </a:moveTo>
                <a:lnTo>
                  <a:pt x="4418728" y="0"/>
                </a:lnTo>
                <a:lnTo>
                  <a:pt x="4418728" y="6632237"/>
                </a:lnTo>
                <a:lnTo>
                  <a:pt x="0" y="6632237"/>
                </a:lnTo>
                <a:lnTo>
                  <a:pt x="0" y="0"/>
                </a:lnTo>
                <a:close/>
              </a:path>
            </a:pathLst>
          </a:custGeom>
          <a:blipFill>
            <a:blip r:embed="rId2"/>
            <a:stretch>
              <a:fillRect l="0" t="0" r="0" b="0"/>
            </a:stretch>
          </a:blipFill>
        </p:spPr>
      </p:sp>
      <p:sp>
        <p:nvSpPr>
          <p:cNvPr name="Freeform 8" id="8"/>
          <p:cNvSpPr/>
          <p:nvPr/>
        </p:nvSpPr>
        <p:spPr>
          <a:xfrm flipH="false" flipV="false" rot="0">
            <a:off x="5807047" y="2194807"/>
            <a:ext cx="4418728" cy="6632237"/>
          </a:xfrm>
          <a:custGeom>
            <a:avLst/>
            <a:gdLst/>
            <a:ahLst/>
            <a:cxnLst/>
            <a:rect r="r" b="b" t="t" l="l"/>
            <a:pathLst>
              <a:path h="6632237" w="4418728">
                <a:moveTo>
                  <a:pt x="0" y="0"/>
                </a:moveTo>
                <a:lnTo>
                  <a:pt x="4418728" y="0"/>
                </a:lnTo>
                <a:lnTo>
                  <a:pt x="4418728" y="6632237"/>
                </a:lnTo>
                <a:lnTo>
                  <a:pt x="0" y="6632237"/>
                </a:lnTo>
                <a:lnTo>
                  <a:pt x="0" y="0"/>
                </a:lnTo>
                <a:close/>
              </a:path>
            </a:pathLst>
          </a:custGeom>
          <a:blipFill>
            <a:blip r:embed="rId3"/>
            <a:stretch>
              <a:fillRect l="0" t="0" r="0" b="0"/>
            </a:stretch>
          </a:blipFill>
        </p:spPr>
      </p:sp>
      <p:sp>
        <p:nvSpPr>
          <p:cNvPr name="Freeform 9" id="9"/>
          <p:cNvSpPr/>
          <p:nvPr/>
        </p:nvSpPr>
        <p:spPr>
          <a:xfrm flipH="false" flipV="false" rot="0">
            <a:off x="11058530" y="2194807"/>
            <a:ext cx="6786217" cy="4521317"/>
          </a:xfrm>
          <a:custGeom>
            <a:avLst/>
            <a:gdLst/>
            <a:ahLst/>
            <a:cxnLst/>
            <a:rect r="r" b="b" t="t" l="l"/>
            <a:pathLst>
              <a:path h="4521317" w="6786217">
                <a:moveTo>
                  <a:pt x="0" y="0"/>
                </a:moveTo>
                <a:lnTo>
                  <a:pt x="6786217" y="0"/>
                </a:lnTo>
                <a:lnTo>
                  <a:pt x="6786217" y="4521317"/>
                </a:lnTo>
                <a:lnTo>
                  <a:pt x="0" y="4521317"/>
                </a:lnTo>
                <a:lnTo>
                  <a:pt x="0" y="0"/>
                </a:lnTo>
                <a:close/>
              </a:path>
            </a:pathLst>
          </a:custGeom>
          <a:blipFill>
            <a:blip r:embed="rId4"/>
            <a:stretch>
              <a:fillRect l="0" t="0" r="0" b="0"/>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2" id="12"/>
          <p:cNvSpPr txBox="true"/>
          <p:nvPr/>
        </p:nvSpPr>
        <p:spPr>
          <a:xfrm rot="0">
            <a:off x="8322401" y="131445"/>
            <a:ext cx="5019776"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EX NIHILO THE HEDONIST</a:t>
            </a:r>
            <a:r>
              <a:rPr lang="en-US" sz="2100">
                <a:solidFill>
                  <a:srgbClr val="000000"/>
                </a:solidFill>
                <a:latin typeface="Montserrat"/>
                <a:ea typeface="Montserrat"/>
                <a:cs typeface="Montserrat"/>
                <a:sym typeface="Montserrat"/>
              </a:rPr>
              <a:t> LAUNCH</a:t>
            </a:r>
          </a:p>
          <a:p>
            <a:pPr algn="l">
              <a:lnSpc>
                <a:spcPts val="2940"/>
              </a:lnSpc>
              <a:spcBef>
                <a:spcPct val="0"/>
              </a:spcBef>
            </a:pPr>
            <a:r>
              <a:rPr lang="en-US" sz="2100">
                <a:solidFill>
                  <a:srgbClr val="000000"/>
                </a:solidFill>
                <a:latin typeface="Montserrat"/>
                <a:ea typeface="Montserrat"/>
                <a:cs typeface="Montserrat"/>
                <a:sym typeface="Montserrat"/>
              </a:rPr>
              <a:t>Carla Kuruçeşme İstanbul/Türkiye</a:t>
            </a:r>
          </a:p>
        </p:txBody>
      </p:sp>
      <p:sp>
        <p:nvSpPr>
          <p:cNvPr name="TextBox 13" id="13"/>
          <p:cNvSpPr txBox="true"/>
          <p:nvPr/>
        </p:nvSpPr>
        <p:spPr>
          <a:xfrm rot="0">
            <a:off x="6157178"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4" id="14"/>
          <p:cNvSpPr txBox="true"/>
          <p:nvPr/>
        </p:nvSpPr>
        <p:spPr>
          <a:xfrm rot="0">
            <a:off x="10882273" y="8470809"/>
            <a:ext cx="7162245" cy="356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Some photos of the participants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1270305" y="1774543"/>
            <a:ext cx="3762178" cy="5646796"/>
          </a:xfrm>
          <a:custGeom>
            <a:avLst/>
            <a:gdLst/>
            <a:ahLst/>
            <a:cxnLst/>
            <a:rect r="r" b="b" t="t" l="l"/>
            <a:pathLst>
              <a:path h="5646796" w="3762178">
                <a:moveTo>
                  <a:pt x="0" y="0"/>
                </a:moveTo>
                <a:lnTo>
                  <a:pt x="3762179" y="0"/>
                </a:lnTo>
                <a:lnTo>
                  <a:pt x="3762179" y="5646796"/>
                </a:lnTo>
                <a:lnTo>
                  <a:pt x="0" y="5646796"/>
                </a:lnTo>
                <a:lnTo>
                  <a:pt x="0" y="0"/>
                </a:lnTo>
                <a:close/>
              </a:path>
            </a:pathLst>
          </a:custGeom>
          <a:blipFill>
            <a:blip r:embed="rId2"/>
            <a:stretch>
              <a:fillRect l="0" t="0" r="0" b="0"/>
            </a:stretch>
          </a:blipFill>
        </p:spPr>
      </p:sp>
      <p:sp>
        <p:nvSpPr>
          <p:cNvPr name="Freeform 8" id="8"/>
          <p:cNvSpPr/>
          <p:nvPr/>
        </p:nvSpPr>
        <p:spPr>
          <a:xfrm flipH="false" flipV="false" rot="0">
            <a:off x="13255516" y="1774543"/>
            <a:ext cx="3762178" cy="5646796"/>
          </a:xfrm>
          <a:custGeom>
            <a:avLst/>
            <a:gdLst/>
            <a:ahLst/>
            <a:cxnLst/>
            <a:rect r="r" b="b" t="t" l="l"/>
            <a:pathLst>
              <a:path h="5646796" w="3762178">
                <a:moveTo>
                  <a:pt x="0" y="0"/>
                </a:moveTo>
                <a:lnTo>
                  <a:pt x="3762179" y="0"/>
                </a:lnTo>
                <a:lnTo>
                  <a:pt x="3762179" y="5646796"/>
                </a:lnTo>
                <a:lnTo>
                  <a:pt x="0" y="5646796"/>
                </a:lnTo>
                <a:lnTo>
                  <a:pt x="0" y="0"/>
                </a:lnTo>
                <a:close/>
              </a:path>
            </a:pathLst>
          </a:custGeom>
          <a:blipFill>
            <a:blip r:embed="rId3"/>
            <a:stretch>
              <a:fillRect l="0" t="0" r="0" b="0"/>
            </a:stretch>
          </a:blipFill>
        </p:spPr>
      </p:sp>
      <p:sp>
        <p:nvSpPr>
          <p:cNvPr name="Freeform 9" id="9"/>
          <p:cNvSpPr/>
          <p:nvPr/>
        </p:nvSpPr>
        <p:spPr>
          <a:xfrm flipH="false" flipV="false" rot="0">
            <a:off x="6612836" y="1774543"/>
            <a:ext cx="5062328" cy="5646796"/>
          </a:xfrm>
          <a:custGeom>
            <a:avLst/>
            <a:gdLst/>
            <a:ahLst/>
            <a:cxnLst/>
            <a:rect r="r" b="b" t="t" l="l"/>
            <a:pathLst>
              <a:path h="5646796" w="5062328">
                <a:moveTo>
                  <a:pt x="0" y="0"/>
                </a:moveTo>
                <a:lnTo>
                  <a:pt x="5062328" y="0"/>
                </a:lnTo>
                <a:lnTo>
                  <a:pt x="5062328" y="5646796"/>
                </a:lnTo>
                <a:lnTo>
                  <a:pt x="0" y="5646796"/>
                </a:lnTo>
                <a:lnTo>
                  <a:pt x="0" y="0"/>
                </a:lnTo>
                <a:close/>
              </a:path>
            </a:pathLst>
          </a:custGeom>
          <a:blipFill>
            <a:blip r:embed="rId4"/>
            <a:stretch>
              <a:fillRect l="0" t="-34558" r="0" b="0"/>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2" id="12"/>
          <p:cNvSpPr txBox="true"/>
          <p:nvPr/>
        </p:nvSpPr>
        <p:spPr>
          <a:xfrm rot="0">
            <a:off x="8323357" y="161934"/>
            <a:ext cx="5584006"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ACQUA DI PARMA EVENT</a:t>
            </a:r>
          </a:p>
          <a:p>
            <a:pPr algn="l">
              <a:lnSpc>
                <a:spcPts val="2940"/>
              </a:lnSpc>
              <a:spcBef>
                <a:spcPct val="0"/>
              </a:spcBef>
            </a:pPr>
            <a:r>
              <a:rPr lang="en-US" sz="2100">
                <a:solidFill>
                  <a:srgbClr val="000000"/>
                </a:solidFill>
                <a:latin typeface="Montserrat"/>
                <a:ea typeface="Montserrat"/>
                <a:cs typeface="Montserrat"/>
                <a:sym typeface="Montserrat"/>
              </a:rPr>
              <a:t>Bardot Zorlu Center İstanbul/Türkiye</a:t>
            </a:r>
          </a:p>
        </p:txBody>
      </p:sp>
      <p:sp>
        <p:nvSpPr>
          <p:cNvPr name="TextBox 13" id="13"/>
          <p:cNvSpPr txBox="true"/>
          <p:nvPr/>
        </p:nvSpPr>
        <p:spPr>
          <a:xfrm rot="0">
            <a:off x="6157178"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4" id="14"/>
          <p:cNvSpPr txBox="true"/>
          <p:nvPr/>
        </p:nvSpPr>
        <p:spPr>
          <a:xfrm rot="0">
            <a:off x="5582648" y="8159115"/>
            <a:ext cx="7162245" cy="109918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The main theme of the event aimed to highlight rich and warm colors, natural materials, and a chic atmosphere.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41570" y="0"/>
            <a:ext cx="17802948" cy="1028700"/>
          </a:xfrm>
          <a:prstGeom prst="rect">
            <a:avLst/>
          </a:prstGeom>
          <a:solidFill>
            <a:srgbClr val="FFFFFF"/>
          </a:solidFill>
          <a:ln w="9525" cap="sq">
            <a:solidFill>
              <a:srgbClr val="000000"/>
            </a:solidFill>
            <a:prstDash val="solid"/>
            <a:miter/>
          </a:ln>
        </p:spPr>
      </p:sp>
      <p:grpSp>
        <p:nvGrpSpPr>
          <p:cNvPr name="Group 3" id="3"/>
          <p:cNvGrpSpPr/>
          <p:nvPr/>
        </p:nvGrpSpPr>
        <p:grpSpPr>
          <a:xfrm rot="0">
            <a:off x="241570" y="0"/>
            <a:ext cx="3301796" cy="1028700"/>
            <a:chOff x="0" y="0"/>
            <a:chExt cx="869609" cy="270933"/>
          </a:xfrm>
        </p:grpSpPr>
        <p:sp>
          <p:nvSpPr>
            <p:cNvPr name="Freeform 4" id="4"/>
            <p:cNvSpPr/>
            <p:nvPr/>
          </p:nvSpPr>
          <p:spPr>
            <a:xfrm flipH="false" flipV="false" rot="0">
              <a:off x="0" y="0"/>
              <a:ext cx="869609" cy="270933"/>
            </a:xfrm>
            <a:custGeom>
              <a:avLst/>
              <a:gdLst/>
              <a:ahLst/>
              <a:cxnLst/>
              <a:rect r="r" b="b" t="t" l="l"/>
              <a:pathLst>
                <a:path h="270933" w="869609">
                  <a:moveTo>
                    <a:pt x="0" y="0"/>
                  </a:moveTo>
                  <a:lnTo>
                    <a:pt x="869609" y="0"/>
                  </a:lnTo>
                  <a:lnTo>
                    <a:pt x="869609" y="270933"/>
                  </a:lnTo>
                  <a:lnTo>
                    <a:pt x="0" y="270933"/>
                  </a:lnTo>
                  <a:close/>
                </a:path>
              </a:pathLst>
            </a:custGeom>
            <a:solidFill>
              <a:srgbClr val="000000"/>
            </a:solidFill>
          </p:spPr>
        </p:sp>
        <p:sp>
          <p:nvSpPr>
            <p:cNvPr name="TextBox 5" id="5"/>
            <p:cNvSpPr txBox="true"/>
            <p:nvPr/>
          </p:nvSpPr>
          <p:spPr>
            <a:xfrm>
              <a:off x="0" y="-38100"/>
              <a:ext cx="869609" cy="309033"/>
            </a:xfrm>
            <a:prstGeom prst="rect">
              <a:avLst/>
            </a:prstGeom>
          </p:spPr>
          <p:txBody>
            <a:bodyPr anchor="ctr" rtlCol="false" tIns="50800" lIns="50800" bIns="50800" rIns="50800"/>
            <a:lstStyle/>
            <a:p>
              <a:pPr algn="ctr">
                <a:lnSpc>
                  <a:spcPts val="2940"/>
                </a:lnSpc>
              </a:pPr>
            </a:p>
          </p:txBody>
        </p:sp>
      </p:grpSp>
      <p:sp>
        <p:nvSpPr>
          <p:cNvPr name="AutoShape 6" id="6"/>
          <p:cNvSpPr/>
          <p:nvPr/>
        </p:nvSpPr>
        <p:spPr>
          <a:xfrm flipV="true">
            <a:off x="8207999" y="0"/>
            <a:ext cx="0" cy="102870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957836" y="1795981"/>
            <a:ext cx="5171059" cy="7761440"/>
          </a:xfrm>
          <a:custGeom>
            <a:avLst/>
            <a:gdLst/>
            <a:ahLst/>
            <a:cxnLst/>
            <a:rect r="r" b="b" t="t" l="l"/>
            <a:pathLst>
              <a:path h="7761440" w="5171059">
                <a:moveTo>
                  <a:pt x="0" y="0"/>
                </a:moveTo>
                <a:lnTo>
                  <a:pt x="5171059" y="0"/>
                </a:lnTo>
                <a:lnTo>
                  <a:pt x="5171059" y="7761439"/>
                </a:lnTo>
                <a:lnTo>
                  <a:pt x="0" y="7761439"/>
                </a:lnTo>
                <a:lnTo>
                  <a:pt x="0" y="0"/>
                </a:lnTo>
                <a:close/>
              </a:path>
            </a:pathLst>
          </a:custGeom>
          <a:blipFill>
            <a:blip r:embed="rId2"/>
            <a:stretch>
              <a:fillRect l="0" t="0" r="0" b="0"/>
            </a:stretch>
          </a:blipFill>
        </p:spPr>
      </p:sp>
      <p:sp>
        <p:nvSpPr>
          <p:cNvPr name="Freeform 8" id="8"/>
          <p:cNvSpPr/>
          <p:nvPr/>
        </p:nvSpPr>
        <p:spPr>
          <a:xfrm flipH="false" flipV="false" rot="0">
            <a:off x="6913715" y="1795981"/>
            <a:ext cx="5171059" cy="7761440"/>
          </a:xfrm>
          <a:custGeom>
            <a:avLst/>
            <a:gdLst/>
            <a:ahLst/>
            <a:cxnLst/>
            <a:rect r="r" b="b" t="t" l="l"/>
            <a:pathLst>
              <a:path h="7761440" w="5171059">
                <a:moveTo>
                  <a:pt x="0" y="0"/>
                </a:moveTo>
                <a:lnTo>
                  <a:pt x="5171059" y="0"/>
                </a:lnTo>
                <a:lnTo>
                  <a:pt x="5171059" y="7761439"/>
                </a:lnTo>
                <a:lnTo>
                  <a:pt x="0" y="7761439"/>
                </a:lnTo>
                <a:lnTo>
                  <a:pt x="0" y="0"/>
                </a:lnTo>
                <a:close/>
              </a:path>
            </a:pathLst>
          </a:custGeom>
          <a:blipFill>
            <a:blip r:embed="rId3"/>
            <a:stretch>
              <a:fillRect l="0" t="0" r="0" b="0"/>
            </a:stretch>
          </a:blipFill>
        </p:spPr>
      </p:sp>
      <p:sp>
        <p:nvSpPr>
          <p:cNvPr name="Freeform 9" id="9"/>
          <p:cNvSpPr/>
          <p:nvPr/>
        </p:nvSpPr>
        <p:spPr>
          <a:xfrm flipH="false" flipV="false" rot="0">
            <a:off x="12869292" y="1795981"/>
            <a:ext cx="4390008" cy="4890069"/>
          </a:xfrm>
          <a:custGeom>
            <a:avLst/>
            <a:gdLst/>
            <a:ahLst/>
            <a:cxnLst/>
            <a:rect r="r" b="b" t="t" l="l"/>
            <a:pathLst>
              <a:path h="4890069" w="4390008">
                <a:moveTo>
                  <a:pt x="0" y="0"/>
                </a:moveTo>
                <a:lnTo>
                  <a:pt x="4390008" y="0"/>
                </a:lnTo>
                <a:lnTo>
                  <a:pt x="4390008" y="4890068"/>
                </a:lnTo>
                <a:lnTo>
                  <a:pt x="0" y="4890068"/>
                </a:lnTo>
                <a:lnTo>
                  <a:pt x="0" y="0"/>
                </a:lnTo>
                <a:close/>
              </a:path>
            </a:pathLst>
          </a:custGeom>
          <a:blipFill>
            <a:blip r:embed="rId4"/>
            <a:stretch>
              <a:fillRect l="-78" t="-23875" r="0" b="-10976"/>
            </a:stretch>
          </a:blipFill>
        </p:spPr>
      </p:sp>
      <p:sp>
        <p:nvSpPr>
          <p:cNvPr name="TextBox 10" id="10"/>
          <p:cNvSpPr txBox="true"/>
          <p:nvPr/>
        </p:nvSpPr>
        <p:spPr>
          <a:xfrm rot="0">
            <a:off x="241570" y="242887"/>
            <a:ext cx="3301796"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OUR WORKS</a:t>
            </a:r>
          </a:p>
        </p:txBody>
      </p:sp>
      <p:sp>
        <p:nvSpPr>
          <p:cNvPr name="TextBox 11" id="11"/>
          <p:cNvSpPr txBox="true"/>
          <p:nvPr/>
        </p:nvSpPr>
        <p:spPr>
          <a:xfrm rot="0">
            <a:off x="8322401" y="131445"/>
            <a:ext cx="4421536" cy="727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Montserrat"/>
                <a:ea typeface="Montserrat"/>
                <a:cs typeface="Montserrat"/>
                <a:sym typeface="Montserrat"/>
              </a:rPr>
              <a:t>LOEWE</a:t>
            </a:r>
          </a:p>
          <a:p>
            <a:pPr algn="l">
              <a:lnSpc>
                <a:spcPts val="2940"/>
              </a:lnSpc>
              <a:spcBef>
                <a:spcPct val="0"/>
              </a:spcBef>
            </a:pPr>
            <a:r>
              <a:rPr lang="en-US" sz="2100">
                <a:solidFill>
                  <a:srgbClr val="000000"/>
                </a:solidFill>
                <a:latin typeface="Montserrat"/>
                <a:ea typeface="Montserrat"/>
                <a:cs typeface="Montserrat"/>
                <a:sym typeface="Montserrat"/>
              </a:rPr>
              <a:t>Galerist İstanbul/Türkiye</a:t>
            </a:r>
          </a:p>
        </p:txBody>
      </p:sp>
      <p:sp>
        <p:nvSpPr>
          <p:cNvPr name="TextBox 12" id="12"/>
          <p:cNvSpPr txBox="true"/>
          <p:nvPr/>
        </p:nvSpPr>
        <p:spPr>
          <a:xfrm rot="0">
            <a:off x="6156222" y="131445"/>
            <a:ext cx="1937375"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Project Name</a:t>
            </a:r>
          </a:p>
          <a:p>
            <a:pPr algn="ctr">
              <a:lnSpc>
                <a:spcPts val="2940"/>
              </a:lnSpc>
              <a:spcBef>
                <a:spcPct val="0"/>
              </a:spcBef>
            </a:pPr>
            <a:r>
              <a:rPr lang="en-US" sz="2100">
                <a:solidFill>
                  <a:srgbClr val="000000"/>
                </a:solidFill>
                <a:latin typeface="Montserrat"/>
                <a:ea typeface="Montserrat"/>
                <a:cs typeface="Montserrat"/>
                <a:sym typeface="Montserrat"/>
              </a:rPr>
              <a:t>          Location</a:t>
            </a:r>
          </a:p>
        </p:txBody>
      </p:sp>
      <p:sp>
        <p:nvSpPr>
          <p:cNvPr name="TextBox 13" id="13"/>
          <p:cNvSpPr txBox="true"/>
          <p:nvPr/>
        </p:nvSpPr>
        <p:spPr>
          <a:xfrm rot="0">
            <a:off x="15827483" y="317182"/>
            <a:ext cx="2117150"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ea typeface="Montserrat"/>
                <a:cs typeface="Montserrat"/>
                <a:sym typeface="Montserrat"/>
              </a:rPr>
              <a:t>SUVAR GROUP</a:t>
            </a:r>
          </a:p>
        </p:txBody>
      </p:sp>
      <p:sp>
        <p:nvSpPr>
          <p:cNvPr name="TextBox 14" id="14"/>
          <p:cNvSpPr txBox="true"/>
          <p:nvPr/>
        </p:nvSpPr>
        <p:spPr>
          <a:xfrm rot="0">
            <a:off x="12500455" y="7419474"/>
            <a:ext cx="5544063" cy="109918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ea typeface="Montserrat"/>
                <a:cs typeface="Montserrat"/>
                <a:sym typeface="Montserrat"/>
              </a:rPr>
              <a:t>The event featured </a:t>
            </a:r>
          </a:p>
          <a:p>
            <a:pPr algn="ctr">
              <a:lnSpc>
                <a:spcPts val="2940"/>
              </a:lnSpc>
              <a:spcBef>
                <a:spcPct val="0"/>
              </a:spcBef>
            </a:pPr>
            <a:r>
              <a:rPr lang="en-US" sz="2100">
                <a:solidFill>
                  <a:srgbClr val="000000"/>
                </a:solidFill>
                <a:latin typeface="Montserrat"/>
                <a:ea typeface="Montserrat"/>
                <a:cs typeface="Montserrat"/>
                <a:sym typeface="Montserrat"/>
              </a:rPr>
              <a:t>minimalism, artistic details, and </a:t>
            </a:r>
          </a:p>
          <a:p>
            <a:pPr algn="ctr">
              <a:lnSpc>
                <a:spcPts val="2940"/>
              </a:lnSpc>
              <a:spcBef>
                <a:spcPct val="0"/>
              </a:spcBef>
            </a:pPr>
            <a:r>
              <a:rPr lang="en-US" sz="2100">
                <a:solidFill>
                  <a:srgbClr val="000000"/>
                </a:solidFill>
                <a:latin typeface="Montserrat"/>
                <a:ea typeface="Montserrat"/>
                <a:cs typeface="Montserrat"/>
                <a:sym typeface="Montserrat"/>
              </a:rPr>
              <a:t>modern touches at the forefront.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DAGd9IDfcLY</dc:identifier>
  <dcterms:modified xsi:type="dcterms:W3CDTF">2011-08-01T06:04:30Z</dcterms:modified>
  <cp:revision>1</cp:revision>
  <dc:title>030225-Suvar Event LookBook </dc:title>
</cp:coreProperties>
</file>